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sldIdLst>
    <p:sldId id="258" r:id="rId2"/>
    <p:sldId id="481" r:id="rId3"/>
    <p:sldId id="482" r:id="rId4"/>
    <p:sldId id="483" r:id="rId5"/>
    <p:sldId id="424" r:id="rId6"/>
    <p:sldId id="484" r:id="rId7"/>
    <p:sldId id="265" r:id="rId8"/>
    <p:sldId id="485" r:id="rId9"/>
    <p:sldId id="420" r:id="rId10"/>
    <p:sldId id="459" r:id="rId11"/>
    <p:sldId id="475" r:id="rId12"/>
    <p:sldId id="472" r:id="rId13"/>
    <p:sldId id="453" r:id="rId14"/>
    <p:sldId id="464" r:id="rId15"/>
    <p:sldId id="477" r:id="rId16"/>
    <p:sldId id="478" r:id="rId17"/>
    <p:sldId id="462" r:id="rId18"/>
    <p:sldId id="466" r:id="rId19"/>
    <p:sldId id="480" r:id="rId20"/>
    <p:sldId id="468" r:id="rId21"/>
    <p:sldId id="469" r:id="rId22"/>
    <p:sldId id="470" r:id="rId23"/>
    <p:sldId id="486" r:id="rId24"/>
    <p:sldId id="487" r:id="rId25"/>
    <p:sldId id="488" r:id="rId26"/>
    <p:sldId id="489" r:id="rId27"/>
    <p:sldId id="490" r:id="rId28"/>
    <p:sldId id="491" r:id="rId29"/>
    <p:sldId id="492" r:id="rId30"/>
    <p:sldId id="493" r:id="rId31"/>
    <p:sldId id="494" r:id="rId32"/>
    <p:sldId id="495" r:id="rId33"/>
    <p:sldId id="418" r:id="rId34"/>
    <p:sldId id="413" r:id="rId35"/>
    <p:sldId id="423" r:id="rId36"/>
    <p:sldId id="266" r:id="rId37"/>
    <p:sldId id="415" r:id="rId38"/>
    <p:sldId id="416" r:id="rId39"/>
    <p:sldId id="268" r:id="rId40"/>
    <p:sldId id="414" r:id="rId41"/>
    <p:sldId id="2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DF86EB-5DA6-5382-EFDB-94A1C3BE9378}" name="Xiong, Jiangmei" initials="XJ" userId="S::jiangmei.xiong@vanderbilt.edu::ada7a277-11be-4b99-869a-cee08e80a93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A007"/>
    <a:srgbClr val="B57618"/>
    <a:srgbClr val="1000D7"/>
    <a:srgbClr val="00FC00"/>
    <a:srgbClr val="1A0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8C14AF-6AD9-DE49-9461-9D51FE1C6516}" v="68" dt="2023-08-07T10:50:03.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79"/>
    <p:restoredTop sz="88571"/>
  </p:normalViewPr>
  <p:slideViewPr>
    <p:cSldViewPr snapToGrid="0" snapToObjects="1">
      <p:cViewPr>
        <p:scale>
          <a:sx n="236" d="100"/>
          <a:sy n="236" d="100"/>
        </p:scale>
        <p:origin x="-9960" y="-440"/>
      </p:cViewPr>
      <p:guideLst/>
    </p:cSldViewPr>
  </p:slideViewPr>
  <p:outlineViewPr>
    <p:cViewPr>
      <p:scale>
        <a:sx n="33" d="100"/>
        <a:sy n="33" d="100"/>
      </p:scale>
      <p:origin x="0" y="-1512"/>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dekar, Simon" userId="1c852e95-9e74-44c1-adeb-b8207135495f" providerId="ADAL" clId="{8A8C14AF-6AD9-DE49-9461-9D51FE1C6516}"/>
    <pc:docChg chg="undo custSel addSld delSld modSld">
      <pc:chgData name="Vandekar, Simon" userId="1c852e95-9e74-44c1-adeb-b8207135495f" providerId="ADAL" clId="{8A8C14AF-6AD9-DE49-9461-9D51FE1C6516}" dt="2023-08-07T10:54:04.567" v="485" actId="1076"/>
      <pc:docMkLst>
        <pc:docMk/>
      </pc:docMkLst>
      <pc:sldChg chg="modSp mod">
        <pc:chgData name="Vandekar, Simon" userId="1c852e95-9e74-44c1-adeb-b8207135495f" providerId="ADAL" clId="{8A8C14AF-6AD9-DE49-9461-9D51FE1C6516}" dt="2023-08-07T10:51:41.578" v="470" actId="20577"/>
        <pc:sldMkLst>
          <pc:docMk/>
          <pc:sldMk cId="454600627" sldId="258"/>
        </pc:sldMkLst>
        <pc:spChg chg="mod">
          <ac:chgData name="Vandekar, Simon" userId="1c852e95-9e74-44c1-adeb-b8207135495f" providerId="ADAL" clId="{8A8C14AF-6AD9-DE49-9461-9D51FE1C6516}" dt="2023-08-07T10:51:41.578" v="470" actId="20577"/>
          <ac:spMkLst>
            <pc:docMk/>
            <pc:sldMk cId="454600627" sldId="258"/>
            <ac:spMk id="12" creationId="{53301E32-4D12-AD49-9488-9C779CA56569}"/>
          </ac:spMkLst>
        </pc:spChg>
        <pc:spChg chg="mod">
          <ac:chgData name="Vandekar, Simon" userId="1c852e95-9e74-44c1-adeb-b8207135495f" providerId="ADAL" clId="{8A8C14AF-6AD9-DE49-9461-9D51FE1C6516}" dt="2023-08-06T15:29:01.206" v="29" actId="1036"/>
          <ac:spMkLst>
            <pc:docMk/>
            <pc:sldMk cId="454600627" sldId="258"/>
            <ac:spMk id="13" creationId="{86971A7B-41EA-EB4A-85E1-EADB2BC330BE}"/>
          </ac:spMkLst>
        </pc:spChg>
      </pc:sldChg>
      <pc:sldChg chg="delSp modSp mod delAnim">
        <pc:chgData name="Vandekar, Simon" userId="1c852e95-9e74-44c1-adeb-b8207135495f" providerId="ADAL" clId="{8A8C14AF-6AD9-DE49-9461-9D51FE1C6516}" dt="2023-08-06T15:40:37.799" v="313" actId="1037"/>
        <pc:sldMkLst>
          <pc:docMk/>
          <pc:sldMk cId="158294939" sldId="265"/>
        </pc:sldMkLst>
        <pc:spChg chg="mod">
          <ac:chgData name="Vandekar, Simon" userId="1c852e95-9e74-44c1-adeb-b8207135495f" providerId="ADAL" clId="{8A8C14AF-6AD9-DE49-9461-9D51FE1C6516}" dt="2023-08-06T15:40:37.799" v="313" actId="1037"/>
          <ac:spMkLst>
            <pc:docMk/>
            <pc:sldMk cId="158294939" sldId="265"/>
            <ac:spMk id="4" creationId="{6BE5F603-2B71-4C5E-8DBF-0F00C95C57E3}"/>
          </ac:spMkLst>
        </pc:spChg>
        <pc:spChg chg="del">
          <ac:chgData name="Vandekar, Simon" userId="1c852e95-9e74-44c1-adeb-b8207135495f" providerId="ADAL" clId="{8A8C14AF-6AD9-DE49-9461-9D51FE1C6516}" dt="2023-08-06T15:40:04.883" v="283" actId="478"/>
          <ac:spMkLst>
            <pc:docMk/>
            <pc:sldMk cId="158294939" sldId="265"/>
            <ac:spMk id="16" creationId="{9C1E5CF8-6BDB-1443-A8AC-AE776C682AAF}"/>
          </ac:spMkLst>
        </pc:spChg>
        <pc:picChg chg="mod">
          <ac:chgData name="Vandekar, Simon" userId="1c852e95-9e74-44c1-adeb-b8207135495f" providerId="ADAL" clId="{8A8C14AF-6AD9-DE49-9461-9D51FE1C6516}" dt="2023-08-06T15:40:33.420" v="307" actId="1038"/>
          <ac:picMkLst>
            <pc:docMk/>
            <pc:sldMk cId="158294939" sldId="265"/>
            <ac:picMk id="11" creationId="{84095E68-BE11-494C-A558-B157C04B937B}"/>
          </ac:picMkLst>
        </pc:picChg>
      </pc:sldChg>
      <pc:sldChg chg="modSp del mod">
        <pc:chgData name="Vandekar, Simon" userId="1c852e95-9e74-44c1-adeb-b8207135495f" providerId="ADAL" clId="{8A8C14AF-6AD9-DE49-9461-9D51FE1C6516}" dt="2023-08-06T15:32:49.707" v="184" actId="2696"/>
        <pc:sldMkLst>
          <pc:docMk/>
          <pc:sldMk cId="3597010552" sldId="411"/>
        </pc:sldMkLst>
        <pc:spChg chg="mod">
          <ac:chgData name="Vandekar, Simon" userId="1c852e95-9e74-44c1-adeb-b8207135495f" providerId="ADAL" clId="{8A8C14AF-6AD9-DE49-9461-9D51FE1C6516}" dt="2023-08-06T15:30:15.097" v="34" actId="12"/>
          <ac:spMkLst>
            <pc:docMk/>
            <pc:sldMk cId="3597010552" sldId="411"/>
            <ac:spMk id="3" creationId="{73C0CD71-C9DB-3BB2-B80F-B4756BB4B79D}"/>
          </ac:spMkLst>
        </pc:spChg>
      </pc:sldChg>
      <pc:sldChg chg="addSp modSp mod">
        <pc:chgData name="Vandekar, Simon" userId="1c852e95-9e74-44c1-adeb-b8207135495f" providerId="ADAL" clId="{8A8C14AF-6AD9-DE49-9461-9D51FE1C6516}" dt="2023-08-07T10:54:04.567" v="485" actId="1076"/>
        <pc:sldMkLst>
          <pc:docMk/>
          <pc:sldMk cId="2327157488" sldId="418"/>
        </pc:sldMkLst>
        <pc:spChg chg="mod">
          <ac:chgData name="Vandekar, Simon" userId="1c852e95-9e74-44c1-adeb-b8207135495f" providerId="ADAL" clId="{8A8C14AF-6AD9-DE49-9461-9D51FE1C6516}" dt="2023-08-07T10:54:04.567" v="485" actId="1076"/>
          <ac:spMkLst>
            <pc:docMk/>
            <pc:sldMk cId="2327157488" sldId="418"/>
            <ac:spMk id="6" creationId="{42A59330-1694-9041-997D-6C21983DAF5E}"/>
          </ac:spMkLst>
        </pc:spChg>
        <pc:spChg chg="add mod">
          <ac:chgData name="Vandekar, Simon" userId="1c852e95-9e74-44c1-adeb-b8207135495f" providerId="ADAL" clId="{8A8C14AF-6AD9-DE49-9461-9D51FE1C6516}" dt="2023-08-07T10:53:53.643" v="483" actId="1076"/>
          <ac:spMkLst>
            <pc:docMk/>
            <pc:sldMk cId="2327157488" sldId="418"/>
            <ac:spMk id="8" creationId="{C3B03BFA-26E3-F56C-99B8-0D0B2ADB7815}"/>
          </ac:spMkLst>
        </pc:spChg>
        <pc:spChg chg="add mod">
          <ac:chgData name="Vandekar, Simon" userId="1c852e95-9e74-44c1-adeb-b8207135495f" providerId="ADAL" clId="{8A8C14AF-6AD9-DE49-9461-9D51FE1C6516}" dt="2023-08-07T10:53:31.090" v="481" actId="1076"/>
          <ac:spMkLst>
            <pc:docMk/>
            <pc:sldMk cId="2327157488" sldId="418"/>
            <ac:spMk id="11" creationId="{8C8005DA-6DE1-34A7-B4D4-C77B5809E318}"/>
          </ac:spMkLst>
        </pc:spChg>
        <pc:picChg chg="add mod modCrop">
          <ac:chgData name="Vandekar, Simon" userId="1c852e95-9e74-44c1-adeb-b8207135495f" providerId="ADAL" clId="{8A8C14AF-6AD9-DE49-9461-9D51FE1C6516}" dt="2023-08-07T10:53:58.469" v="484" actId="1076"/>
          <ac:picMkLst>
            <pc:docMk/>
            <pc:sldMk cId="2327157488" sldId="418"/>
            <ac:picMk id="4" creationId="{38161BC7-0486-4330-068F-0906654A59BE}"/>
          </ac:picMkLst>
        </pc:picChg>
        <pc:picChg chg="mod">
          <ac:chgData name="Vandekar, Simon" userId="1c852e95-9e74-44c1-adeb-b8207135495f" providerId="ADAL" clId="{8A8C14AF-6AD9-DE49-9461-9D51FE1C6516}" dt="2023-08-07T10:53:28.641" v="480" actId="1076"/>
          <ac:picMkLst>
            <pc:docMk/>
            <pc:sldMk cId="2327157488" sldId="418"/>
            <ac:picMk id="9" creationId="{9920308B-6505-D64B-0248-EA93B3E8BC1E}"/>
          </ac:picMkLst>
        </pc:picChg>
      </pc:sldChg>
      <pc:sldChg chg="addSp modSp mod modAnim">
        <pc:chgData name="Vandekar, Simon" userId="1c852e95-9e74-44c1-adeb-b8207135495f" providerId="ADAL" clId="{8A8C14AF-6AD9-DE49-9461-9D51FE1C6516}" dt="2023-08-07T10:47:17.370" v="391"/>
        <pc:sldMkLst>
          <pc:docMk/>
          <pc:sldMk cId="4183084462" sldId="420"/>
        </pc:sldMkLst>
        <pc:picChg chg="add mod">
          <ac:chgData name="Vandekar, Simon" userId="1c852e95-9e74-44c1-adeb-b8207135495f" providerId="ADAL" clId="{8A8C14AF-6AD9-DE49-9461-9D51FE1C6516}" dt="2023-08-07T10:47:01.762" v="390" actId="1076"/>
          <ac:picMkLst>
            <pc:docMk/>
            <pc:sldMk cId="4183084462" sldId="420"/>
            <ac:picMk id="5" creationId="{02ABEB8B-020D-C92B-B8FE-A939098C565E}"/>
          </ac:picMkLst>
        </pc:picChg>
      </pc:sldChg>
      <pc:sldChg chg="del">
        <pc:chgData name="Vandekar, Simon" userId="1c852e95-9e74-44c1-adeb-b8207135495f" providerId="ADAL" clId="{8A8C14AF-6AD9-DE49-9461-9D51FE1C6516}" dt="2023-08-06T15:29:52.159" v="30" actId="2696"/>
        <pc:sldMkLst>
          <pc:docMk/>
          <pc:sldMk cId="225447977" sldId="421"/>
        </pc:sldMkLst>
      </pc:sldChg>
      <pc:sldChg chg="modSp del mod">
        <pc:chgData name="Vandekar, Simon" userId="1c852e95-9e74-44c1-adeb-b8207135495f" providerId="ADAL" clId="{8A8C14AF-6AD9-DE49-9461-9D51FE1C6516}" dt="2023-08-06T15:37:53.852" v="263" actId="2696"/>
        <pc:sldMkLst>
          <pc:docMk/>
          <pc:sldMk cId="3865513215" sldId="460"/>
        </pc:sldMkLst>
        <pc:spChg chg="mod">
          <ac:chgData name="Vandekar, Simon" userId="1c852e95-9e74-44c1-adeb-b8207135495f" providerId="ADAL" clId="{8A8C14AF-6AD9-DE49-9461-9D51FE1C6516}" dt="2023-08-06T15:37:22.363" v="256" actId="1035"/>
          <ac:spMkLst>
            <pc:docMk/>
            <pc:sldMk cId="3865513215" sldId="460"/>
            <ac:spMk id="3" creationId="{83894F22-64DD-42A8-3FF2-649E4740ADE2}"/>
          </ac:spMkLst>
        </pc:spChg>
      </pc:sldChg>
      <pc:sldChg chg="modSp del mod">
        <pc:chgData name="Vandekar, Simon" userId="1c852e95-9e74-44c1-adeb-b8207135495f" providerId="ADAL" clId="{8A8C14AF-6AD9-DE49-9461-9D51FE1C6516}" dt="2023-08-06T15:38:21.752" v="278" actId="2696"/>
        <pc:sldMkLst>
          <pc:docMk/>
          <pc:sldMk cId="3367502529" sldId="461"/>
        </pc:sldMkLst>
        <pc:spChg chg="mod">
          <ac:chgData name="Vandekar, Simon" userId="1c852e95-9e74-44c1-adeb-b8207135495f" providerId="ADAL" clId="{8A8C14AF-6AD9-DE49-9461-9D51FE1C6516}" dt="2023-08-06T15:37:15.161" v="251" actId="1076"/>
          <ac:spMkLst>
            <pc:docMk/>
            <pc:sldMk cId="3367502529" sldId="461"/>
            <ac:spMk id="3" creationId="{D63E12B1-332B-5CB7-4F65-2E5359B94E96}"/>
          </ac:spMkLst>
        </pc:spChg>
      </pc:sldChg>
      <pc:sldChg chg="modSp mod">
        <pc:chgData name="Vandekar, Simon" userId="1c852e95-9e74-44c1-adeb-b8207135495f" providerId="ADAL" clId="{8A8C14AF-6AD9-DE49-9461-9D51FE1C6516}" dt="2023-08-06T15:39:46.244" v="282" actId="20577"/>
        <pc:sldMkLst>
          <pc:docMk/>
          <pc:sldMk cId="3671749300" sldId="466"/>
        </pc:sldMkLst>
        <pc:spChg chg="mod">
          <ac:chgData name="Vandekar, Simon" userId="1c852e95-9e74-44c1-adeb-b8207135495f" providerId="ADAL" clId="{8A8C14AF-6AD9-DE49-9461-9D51FE1C6516}" dt="2023-08-06T15:39:46.244" v="282" actId="20577"/>
          <ac:spMkLst>
            <pc:docMk/>
            <pc:sldMk cId="3671749300" sldId="466"/>
            <ac:spMk id="2" creationId="{07E69BC2-C081-9B34-7597-F8A693737167}"/>
          </ac:spMkLst>
        </pc:spChg>
      </pc:sldChg>
      <pc:sldChg chg="modSp del mod modAnim">
        <pc:chgData name="Vandekar, Simon" userId="1c852e95-9e74-44c1-adeb-b8207135495f" providerId="ADAL" clId="{8A8C14AF-6AD9-DE49-9461-9D51FE1C6516}" dt="2023-08-06T15:44:19.990" v="352" actId="2696"/>
        <pc:sldMkLst>
          <pc:docMk/>
          <pc:sldMk cId="3058956090" sldId="467"/>
        </pc:sldMkLst>
        <pc:spChg chg="mod">
          <ac:chgData name="Vandekar, Simon" userId="1c852e95-9e74-44c1-adeb-b8207135495f" providerId="ADAL" clId="{8A8C14AF-6AD9-DE49-9461-9D51FE1C6516}" dt="2023-08-06T15:44:14.295" v="348" actId="21"/>
          <ac:spMkLst>
            <pc:docMk/>
            <pc:sldMk cId="3058956090" sldId="467"/>
            <ac:spMk id="3" creationId="{15423C7D-04AE-0BF8-3A8C-26AEDCF81287}"/>
          </ac:spMkLst>
        </pc:spChg>
      </pc:sldChg>
      <pc:sldChg chg="modSp mod modAnim">
        <pc:chgData name="Vandekar, Simon" userId="1c852e95-9e74-44c1-adeb-b8207135495f" providerId="ADAL" clId="{8A8C14AF-6AD9-DE49-9461-9D51FE1C6516}" dt="2023-08-06T15:45:06.823" v="374" actId="1036"/>
        <pc:sldMkLst>
          <pc:docMk/>
          <pc:sldMk cId="1766140200" sldId="468"/>
        </pc:sldMkLst>
        <pc:spChg chg="mod">
          <ac:chgData name="Vandekar, Simon" userId="1c852e95-9e74-44c1-adeb-b8207135495f" providerId="ADAL" clId="{8A8C14AF-6AD9-DE49-9461-9D51FE1C6516}" dt="2023-08-06T15:45:06.823" v="374" actId="1036"/>
          <ac:spMkLst>
            <pc:docMk/>
            <pc:sldMk cId="1766140200" sldId="468"/>
            <ac:spMk id="3" creationId="{C906C06D-05E0-ADA2-F637-51F903B8AB40}"/>
          </ac:spMkLst>
        </pc:spChg>
      </pc:sldChg>
      <pc:sldChg chg="modSp mod">
        <pc:chgData name="Vandekar, Simon" userId="1c852e95-9e74-44c1-adeb-b8207135495f" providerId="ADAL" clId="{8A8C14AF-6AD9-DE49-9461-9D51FE1C6516}" dt="2023-08-06T15:45:20.027" v="385" actId="1037"/>
        <pc:sldMkLst>
          <pc:docMk/>
          <pc:sldMk cId="1757859565" sldId="469"/>
        </pc:sldMkLst>
        <pc:spChg chg="mod">
          <ac:chgData name="Vandekar, Simon" userId="1c852e95-9e74-44c1-adeb-b8207135495f" providerId="ADAL" clId="{8A8C14AF-6AD9-DE49-9461-9D51FE1C6516}" dt="2023-08-06T15:45:20.027" v="385" actId="1037"/>
          <ac:spMkLst>
            <pc:docMk/>
            <pc:sldMk cId="1757859565" sldId="469"/>
            <ac:spMk id="3" creationId="{4DFE2BCA-8380-C7E0-FDC2-F0787D9CE84F}"/>
          </ac:spMkLst>
        </pc:spChg>
      </pc:sldChg>
      <pc:sldChg chg="modSp mod modAnim">
        <pc:chgData name="Vandekar, Simon" userId="1c852e95-9e74-44c1-adeb-b8207135495f" providerId="ADAL" clId="{8A8C14AF-6AD9-DE49-9461-9D51FE1C6516}" dt="2023-08-07T10:48:52.884" v="413" actId="20577"/>
        <pc:sldMkLst>
          <pc:docMk/>
          <pc:sldMk cId="2658688940" sldId="472"/>
        </pc:sldMkLst>
        <pc:spChg chg="mod">
          <ac:chgData name="Vandekar, Simon" userId="1c852e95-9e74-44c1-adeb-b8207135495f" providerId="ADAL" clId="{8A8C14AF-6AD9-DE49-9461-9D51FE1C6516}" dt="2023-08-07T10:48:52.884" v="413" actId="20577"/>
          <ac:spMkLst>
            <pc:docMk/>
            <pc:sldMk cId="2658688940" sldId="472"/>
            <ac:spMk id="2" creationId="{B1283D18-FA78-F87A-F2D1-311DADE1DFBA}"/>
          </ac:spMkLst>
        </pc:spChg>
        <pc:spChg chg="mod">
          <ac:chgData name="Vandekar, Simon" userId="1c852e95-9e74-44c1-adeb-b8207135495f" providerId="ADAL" clId="{8A8C14AF-6AD9-DE49-9461-9D51FE1C6516}" dt="2023-08-06T15:34:44.485" v="232" actId="255"/>
          <ac:spMkLst>
            <pc:docMk/>
            <pc:sldMk cId="2658688940" sldId="472"/>
            <ac:spMk id="3" creationId="{23DFD6F3-D98E-E0B6-C725-38DFAFEA587F}"/>
          </ac:spMkLst>
        </pc:spChg>
      </pc:sldChg>
      <pc:sldChg chg="modSp mod">
        <pc:chgData name="Vandekar, Simon" userId="1c852e95-9e74-44c1-adeb-b8207135495f" providerId="ADAL" clId="{8A8C14AF-6AD9-DE49-9461-9D51FE1C6516}" dt="2023-08-06T15:32:35.928" v="183" actId="20577"/>
        <pc:sldMkLst>
          <pc:docMk/>
          <pc:sldMk cId="678950447" sldId="475"/>
        </pc:sldMkLst>
        <pc:spChg chg="mod">
          <ac:chgData name="Vandekar, Simon" userId="1c852e95-9e74-44c1-adeb-b8207135495f" providerId="ADAL" clId="{8A8C14AF-6AD9-DE49-9461-9D51FE1C6516}" dt="2023-08-06T15:32:35.928" v="183" actId="20577"/>
          <ac:spMkLst>
            <pc:docMk/>
            <pc:sldMk cId="678950447" sldId="475"/>
            <ac:spMk id="3" creationId="{97AB7026-566A-0F0A-D372-992882F90759}"/>
          </ac:spMkLst>
        </pc:spChg>
      </pc:sldChg>
      <pc:sldChg chg="addSp modSp new del mod">
        <pc:chgData name="Vandekar, Simon" userId="1c852e95-9e74-44c1-adeb-b8207135495f" providerId="ADAL" clId="{8A8C14AF-6AD9-DE49-9461-9D51FE1C6516}" dt="2023-08-07T10:48:31.625" v="392" actId="2696"/>
        <pc:sldMkLst>
          <pc:docMk/>
          <pc:sldMk cId="2157052915" sldId="476"/>
        </pc:sldMkLst>
        <pc:spChg chg="mod">
          <ac:chgData name="Vandekar, Simon" userId="1c852e95-9e74-44c1-adeb-b8207135495f" providerId="ADAL" clId="{8A8C14AF-6AD9-DE49-9461-9D51FE1C6516}" dt="2023-08-06T15:30:50.330" v="42" actId="14100"/>
          <ac:spMkLst>
            <pc:docMk/>
            <pc:sldMk cId="2157052915" sldId="476"/>
            <ac:spMk id="2" creationId="{2631B957-3895-1EF8-6698-58F933FC5B0F}"/>
          </ac:spMkLst>
        </pc:spChg>
        <pc:spChg chg="mod">
          <ac:chgData name="Vandekar, Simon" userId="1c852e95-9e74-44c1-adeb-b8207135495f" providerId="ADAL" clId="{8A8C14AF-6AD9-DE49-9461-9D51FE1C6516}" dt="2023-08-06T15:32:10.212" v="172" actId="20577"/>
          <ac:spMkLst>
            <pc:docMk/>
            <pc:sldMk cId="2157052915" sldId="476"/>
            <ac:spMk id="3" creationId="{1F9020FB-A69D-542C-FD1E-DA5D62643D44}"/>
          </ac:spMkLst>
        </pc:spChg>
        <pc:picChg chg="add mod">
          <ac:chgData name="Vandekar, Simon" userId="1c852e95-9e74-44c1-adeb-b8207135495f" providerId="ADAL" clId="{8A8C14AF-6AD9-DE49-9461-9D51FE1C6516}" dt="2023-08-06T15:31:15.718" v="64" actId="1037"/>
          <ac:picMkLst>
            <pc:docMk/>
            <pc:sldMk cId="2157052915" sldId="476"/>
            <ac:picMk id="5" creationId="{6FB2B6C5-6AAB-259C-D85B-86764A3B3516}"/>
          </ac:picMkLst>
        </pc:picChg>
        <pc:picChg chg="add mod">
          <ac:chgData name="Vandekar, Simon" userId="1c852e95-9e74-44c1-adeb-b8207135495f" providerId="ADAL" clId="{8A8C14AF-6AD9-DE49-9461-9D51FE1C6516}" dt="2023-08-06T15:31:15.718" v="64" actId="1037"/>
          <ac:picMkLst>
            <pc:docMk/>
            <pc:sldMk cId="2157052915" sldId="476"/>
            <ac:picMk id="6" creationId="{D9B05DE7-4854-F0CA-7D37-CEF9924A7B18}"/>
          </ac:picMkLst>
        </pc:picChg>
      </pc:sldChg>
      <pc:sldChg chg="addSp delSp modSp new mod">
        <pc:chgData name="Vandekar, Simon" userId="1c852e95-9e74-44c1-adeb-b8207135495f" providerId="ADAL" clId="{8A8C14AF-6AD9-DE49-9461-9D51FE1C6516}" dt="2023-08-06T15:37:51.618" v="262"/>
        <pc:sldMkLst>
          <pc:docMk/>
          <pc:sldMk cId="2551026521" sldId="477"/>
        </pc:sldMkLst>
        <pc:spChg chg="mod">
          <ac:chgData name="Vandekar, Simon" userId="1c852e95-9e74-44c1-adeb-b8207135495f" providerId="ADAL" clId="{8A8C14AF-6AD9-DE49-9461-9D51FE1C6516}" dt="2023-08-06T15:37:46.247" v="260"/>
          <ac:spMkLst>
            <pc:docMk/>
            <pc:sldMk cId="2551026521" sldId="477"/>
            <ac:spMk id="2" creationId="{4D57F66E-467F-FA93-CBBF-A245F68F28BD}"/>
          </ac:spMkLst>
        </pc:spChg>
        <pc:spChg chg="del">
          <ac:chgData name="Vandekar, Simon" userId="1c852e95-9e74-44c1-adeb-b8207135495f" providerId="ADAL" clId="{8A8C14AF-6AD9-DE49-9461-9D51FE1C6516}" dt="2023-08-06T15:37:48.270" v="261" actId="478"/>
          <ac:spMkLst>
            <pc:docMk/>
            <pc:sldMk cId="2551026521" sldId="477"/>
            <ac:spMk id="3" creationId="{3D338706-B3C1-726F-B576-5731DE746C87}"/>
          </ac:spMkLst>
        </pc:spChg>
        <pc:picChg chg="add mod">
          <ac:chgData name="Vandekar, Simon" userId="1c852e95-9e74-44c1-adeb-b8207135495f" providerId="ADAL" clId="{8A8C14AF-6AD9-DE49-9461-9D51FE1C6516}" dt="2023-08-06T15:37:51.618" v="262"/>
          <ac:picMkLst>
            <pc:docMk/>
            <pc:sldMk cId="2551026521" sldId="477"/>
            <ac:picMk id="5" creationId="{35502540-18D0-7035-28C8-ACA0CC700D86}"/>
          </ac:picMkLst>
        </pc:picChg>
      </pc:sldChg>
      <pc:sldChg chg="new del">
        <pc:chgData name="Vandekar, Simon" userId="1c852e95-9e74-44c1-adeb-b8207135495f" providerId="ADAL" clId="{8A8C14AF-6AD9-DE49-9461-9D51FE1C6516}" dt="2023-08-06T15:37:38.229" v="258" actId="2696"/>
        <pc:sldMkLst>
          <pc:docMk/>
          <pc:sldMk cId="3449045370" sldId="477"/>
        </pc:sldMkLst>
      </pc:sldChg>
      <pc:sldChg chg="addSp delSp modSp new mod">
        <pc:chgData name="Vandekar, Simon" userId="1c852e95-9e74-44c1-adeb-b8207135495f" providerId="ADAL" clId="{8A8C14AF-6AD9-DE49-9461-9D51FE1C6516}" dt="2023-08-06T15:38:15.093" v="277" actId="1036"/>
        <pc:sldMkLst>
          <pc:docMk/>
          <pc:sldMk cId="2199407260" sldId="478"/>
        </pc:sldMkLst>
        <pc:spChg chg="mod">
          <ac:chgData name="Vandekar, Simon" userId="1c852e95-9e74-44c1-adeb-b8207135495f" providerId="ADAL" clId="{8A8C14AF-6AD9-DE49-9461-9D51FE1C6516}" dt="2023-08-06T15:38:05.281" v="266" actId="20577"/>
          <ac:spMkLst>
            <pc:docMk/>
            <pc:sldMk cId="2199407260" sldId="478"/>
            <ac:spMk id="2" creationId="{4CC09227-AD46-8712-C653-D71CA6F07844}"/>
          </ac:spMkLst>
        </pc:spChg>
        <pc:spChg chg="del">
          <ac:chgData name="Vandekar, Simon" userId="1c852e95-9e74-44c1-adeb-b8207135495f" providerId="ADAL" clId="{8A8C14AF-6AD9-DE49-9461-9D51FE1C6516}" dt="2023-08-06T15:38:10.735" v="267" actId="478"/>
          <ac:spMkLst>
            <pc:docMk/>
            <pc:sldMk cId="2199407260" sldId="478"/>
            <ac:spMk id="3" creationId="{75565242-F88B-BCE3-1BD9-AB77B97BBD54}"/>
          </ac:spMkLst>
        </pc:spChg>
        <pc:picChg chg="add mod">
          <ac:chgData name="Vandekar, Simon" userId="1c852e95-9e74-44c1-adeb-b8207135495f" providerId="ADAL" clId="{8A8C14AF-6AD9-DE49-9461-9D51FE1C6516}" dt="2023-08-06T15:38:15.093" v="277" actId="1036"/>
          <ac:picMkLst>
            <pc:docMk/>
            <pc:sldMk cId="2199407260" sldId="478"/>
            <ac:picMk id="5" creationId="{A62874CA-E3D0-A168-C30C-4E93BAA13B66}"/>
          </ac:picMkLst>
        </pc:picChg>
      </pc:sldChg>
      <pc:sldChg chg="new del">
        <pc:chgData name="Vandekar, Simon" userId="1c852e95-9e74-44c1-adeb-b8207135495f" providerId="ADAL" clId="{8A8C14AF-6AD9-DE49-9461-9D51FE1C6516}" dt="2023-08-06T15:42:14.034" v="318" actId="2696"/>
        <pc:sldMkLst>
          <pc:docMk/>
          <pc:sldMk cId="3727232604" sldId="479"/>
        </pc:sldMkLst>
      </pc:sldChg>
      <pc:sldChg chg="modSp new mod modAnim">
        <pc:chgData name="Vandekar, Simon" userId="1c852e95-9e74-44c1-adeb-b8207135495f" providerId="ADAL" clId="{8A8C14AF-6AD9-DE49-9461-9D51FE1C6516}" dt="2023-08-06T15:44:28.132" v="353"/>
        <pc:sldMkLst>
          <pc:docMk/>
          <pc:sldMk cId="3756864393" sldId="480"/>
        </pc:sldMkLst>
        <pc:spChg chg="mod">
          <ac:chgData name="Vandekar, Simon" userId="1c852e95-9e74-44c1-adeb-b8207135495f" providerId="ADAL" clId="{8A8C14AF-6AD9-DE49-9461-9D51FE1C6516}" dt="2023-08-06T15:42:12.076" v="317"/>
          <ac:spMkLst>
            <pc:docMk/>
            <pc:sldMk cId="3756864393" sldId="480"/>
            <ac:spMk id="2" creationId="{5CB3111A-BC27-C9FF-DDE3-CA56780AE1EC}"/>
          </ac:spMkLst>
        </pc:spChg>
        <pc:spChg chg="mod">
          <ac:chgData name="Vandekar, Simon" userId="1c852e95-9e74-44c1-adeb-b8207135495f" providerId="ADAL" clId="{8A8C14AF-6AD9-DE49-9461-9D51FE1C6516}" dt="2023-08-06T15:44:17.964" v="351" actId="20577"/>
          <ac:spMkLst>
            <pc:docMk/>
            <pc:sldMk cId="3756864393" sldId="480"/>
            <ac:spMk id="3" creationId="{2D9983F1-64D4-1EC1-B370-C6C9B66E4CB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2D5DEC-931D-0C4F-98EA-73B4C7ABA594}" type="doc">
      <dgm:prSet loTypeId="urn:microsoft.com/office/officeart/2005/8/layout/hierarchy3" loCatId="" qsTypeId="urn:microsoft.com/office/officeart/2005/8/quickstyle/simple3" qsCatId="simple" csTypeId="urn:microsoft.com/office/officeart/2005/8/colors/accent1_2" csCatId="accent1" phldr="1"/>
      <dgm:spPr/>
      <dgm:t>
        <a:bodyPr/>
        <a:lstStyle/>
        <a:p>
          <a:endParaRPr lang="en-US"/>
        </a:p>
      </dgm:t>
    </dgm:pt>
    <dgm:pt modelId="{65593860-1668-414F-950B-80C7092166AF}">
      <dgm:prSet phldrT="[Text]"/>
      <dgm:spPr>
        <a:solidFill>
          <a:schemeClr val="accent1">
            <a:lumMod val="75000"/>
          </a:schemeClr>
        </a:solidFill>
        <a:ln>
          <a:solidFill>
            <a:schemeClr val="tx1"/>
          </a:solidFill>
        </a:ln>
      </dgm:spPr>
      <dgm:t>
        <a:bodyPr/>
        <a:lstStyle/>
        <a:p>
          <a:r>
            <a:rPr lang="en-US" b="0" i="0" dirty="0">
              <a:solidFill>
                <a:schemeClr val="bg2"/>
              </a:solidFill>
            </a:rPr>
            <a:t>Immunohistochemistry (IHC)</a:t>
          </a:r>
          <a:endParaRPr lang="en-US" dirty="0">
            <a:solidFill>
              <a:schemeClr val="bg2"/>
            </a:solidFill>
          </a:endParaRPr>
        </a:p>
      </dgm:t>
    </dgm:pt>
    <dgm:pt modelId="{44F5D754-2EA0-EF47-B6FF-FDEB61BF81F2}" type="parTrans" cxnId="{076844A6-23ED-BC4B-991D-DAA652922F5D}">
      <dgm:prSet/>
      <dgm:spPr/>
      <dgm:t>
        <a:bodyPr/>
        <a:lstStyle/>
        <a:p>
          <a:endParaRPr lang="en-US"/>
        </a:p>
      </dgm:t>
    </dgm:pt>
    <dgm:pt modelId="{DCB30998-8CED-C044-B598-2BC3EE8FA5F1}" type="sibTrans" cxnId="{076844A6-23ED-BC4B-991D-DAA652922F5D}">
      <dgm:prSet/>
      <dgm:spPr/>
      <dgm:t>
        <a:bodyPr/>
        <a:lstStyle/>
        <a:p>
          <a:endParaRPr lang="en-US"/>
        </a:p>
      </dgm:t>
    </dgm:pt>
    <dgm:pt modelId="{825CEC7D-BEA0-4F43-A843-53673C686275}">
      <dgm:prSet phldrT="[Text]"/>
      <dgm:spPr>
        <a:solidFill>
          <a:schemeClr val="accent1">
            <a:lumMod val="40000"/>
            <a:lumOff val="60000"/>
            <a:alpha val="90000"/>
          </a:schemeClr>
        </a:solidFill>
        <a:ln>
          <a:solidFill>
            <a:schemeClr val="tx1"/>
          </a:solidFill>
        </a:ln>
      </dgm:spPr>
      <dgm:t>
        <a:bodyPr/>
        <a:lstStyle/>
        <a:p>
          <a:r>
            <a:rPr lang="en-US" b="0" i="0" dirty="0"/>
            <a:t>Immunofluorescence (IF)</a:t>
          </a:r>
          <a:endParaRPr lang="en-US" dirty="0"/>
        </a:p>
      </dgm:t>
    </dgm:pt>
    <dgm:pt modelId="{2BA72BAE-A49F-B943-A9EA-7664B5A28D5E}" type="parTrans" cxnId="{7C9AD9EC-3004-4742-943A-316C5B7267D5}">
      <dgm:prSet/>
      <dgm:spPr/>
      <dgm:t>
        <a:bodyPr/>
        <a:lstStyle/>
        <a:p>
          <a:endParaRPr lang="en-US"/>
        </a:p>
      </dgm:t>
    </dgm:pt>
    <dgm:pt modelId="{CC3E8D21-D49F-4743-A08F-78EFABE7DE40}" type="sibTrans" cxnId="{7C9AD9EC-3004-4742-943A-316C5B7267D5}">
      <dgm:prSet/>
      <dgm:spPr/>
      <dgm:t>
        <a:bodyPr/>
        <a:lstStyle/>
        <a:p>
          <a:endParaRPr lang="en-US"/>
        </a:p>
      </dgm:t>
    </dgm:pt>
    <dgm:pt modelId="{2E06579F-C96C-C14D-BA40-A10B8E9431FA}">
      <dgm:prSet phldrT="[Text]"/>
      <dgm:spPr>
        <a:solidFill>
          <a:schemeClr val="accent1">
            <a:lumMod val="60000"/>
            <a:lumOff val="40000"/>
          </a:schemeClr>
        </a:solidFill>
        <a:ln>
          <a:solidFill>
            <a:schemeClr val="tx1"/>
          </a:solidFill>
        </a:ln>
      </dgm:spPr>
      <dgm:t>
        <a:bodyPr/>
        <a:lstStyle/>
        <a:p>
          <a:r>
            <a:rPr lang="en-US" dirty="0">
              <a:solidFill>
                <a:schemeClr val="bg1"/>
              </a:solidFill>
            </a:rPr>
            <a:t>Multiplexed IHC (</a:t>
          </a:r>
          <a:r>
            <a:rPr lang="en-US" dirty="0" err="1">
              <a:solidFill>
                <a:schemeClr val="bg1"/>
              </a:solidFill>
            </a:rPr>
            <a:t>mIHC</a:t>
          </a:r>
          <a:r>
            <a:rPr lang="en-US" dirty="0">
              <a:solidFill>
                <a:schemeClr val="bg1"/>
              </a:solidFill>
            </a:rPr>
            <a:t>)</a:t>
          </a:r>
        </a:p>
      </dgm:t>
    </dgm:pt>
    <dgm:pt modelId="{ECCD2CCC-2FD4-FD4E-9123-AF8968CEB703}" type="parTrans" cxnId="{35ED789E-668C-F849-BFFD-20FB78AE34E5}">
      <dgm:prSet/>
      <dgm:spPr/>
      <dgm:t>
        <a:bodyPr/>
        <a:lstStyle/>
        <a:p>
          <a:endParaRPr lang="en-US"/>
        </a:p>
      </dgm:t>
    </dgm:pt>
    <dgm:pt modelId="{A41C36EB-5DCC-A446-AB38-B4ACE6486B52}" type="sibTrans" cxnId="{35ED789E-668C-F849-BFFD-20FB78AE34E5}">
      <dgm:prSet/>
      <dgm:spPr/>
      <dgm:t>
        <a:bodyPr/>
        <a:lstStyle/>
        <a:p>
          <a:endParaRPr lang="en-US"/>
        </a:p>
      </dgm:t>
    </dgm:pt>
    <dgm:pt modelId="{D6D09C3E-4E34-E84F-A9BF-316269F504E5}">
      <dgm:prSet phldrT="[Text]"/>
      <dgm:spPr>
        <a:solidFill>
          <a:schemeClr val="accent1">
            <a:lumMod val="40000"/>
            <a:lumOff val="60000"/>
            <a:alpha val="90000"/>
          </a:schemeClr>
        </a:solidFill>
        <a:ln>
          <a:solidFill>
            <a:schemeClr val="tx1"/>
          </a:solidFill>
        </a:ln>
      </dgm:spPr>
      <dgm:t>
        <a:bodyPr/>
        <a:lstStyle/>
        <a:p>
          <a:r>
            <a:rPr lang="en-US" dirty="0"/>
            <a:t>Multiplexed IF (mIF)</a:t>
          </a:r>
        </a:p>
      </dgm:t>
    </dgm:pt>
    <dgm:pt modelId="{443EC562-78F6-C64A-9093-7C3AABDA3F3C}" type="parTrans" cxnId="{B854EAFB-3EF8-2E47-ADDC-7528CCAC1406}">
      <dgm:prSet/>
      <dgm:spPr/>
      <dgm:t>
        <a:bodyPr/>
        <a:lstStyle/>
        <a:p>
          <a:endParaRPr lang="en-US"/>
        </a:p>
      </dgm:t>
    </dgm:pt>
    <dgm:pt modelId="{F17C33BE-4460-A249-98D8-C8A165304A28}" type="sibTrans" cxnId="{B854EAFB-3EF8-2E47-ADDC-7528CCAC1406}">
      <dgm:prSet/>
      <dgm:spPr/>
      <dgm:t>
        <a:bodyPr/>
        <a:lstStyle/>
        <a:p>
          <a:endParaRPr lang="en-US"/>
        </a:p>
      </dgm:t>
    </dgm:pt>
    <dgm:pt modelId="{D442AFE6-057C-8C48-978B-62771CC02FDB}" type="pres">
      <dgm:prSet presAssocID="{AB2D5DEC-931D-0C4F-98EA-73B4C7ABA594}" presName="diagram" presStyleCnt="0">
        <dgm:presLayoutVars>
          <dgm:chPref val="1"/>
          <dgm:dir/>
          <dgm:animOne val="branch"/>
          <dgm:animLvl val="lvl"/>
          <dgm:resizeHandles/>
        </dgm:presLayoutVars>
      </dgm:prSet>
      <dgm:spPr/>
    </dgm:pt>
    <dgm:pt modelId="{4D9D2A46-2854-6845-B139-070A5CE16F88}" type="pres">
      <dgm:prSet presAssocID="{65593860-1668-414F-950B-80C7092166AF}" presName="root" presStyleCnt="0"/>
      <dgm:spPr/>
    </dgm:pt>
    <dgm:pt modelId="{D77A34DB-74CC-B648-A050-2E7044DE3561}" type="pres">
      <dgm:prSet presAssocID="{65593860-1668-414F-950B-80C7092166AF}" presName="rootComposite" presStyleCnt="0"/>
      <dgm:spPr/>
    </dgm:pt>
    <dgm:pt modelId="{7ED8F9BE-0CF5-BC42-AA40-9D124811BE7B}" type="pres">
      <dgm:prSet presAssocID="{65593860-1668-414F-950B-80C7092166AF}" presName="rootText" presStyleLbl="node1" presStyleIdx="0" presStyleCnt="2" custLinFactNeighborX="-77830" custLinFactNeighborY="6239"/>
      <dgm:spPr/>
    </dgm:pt>
    <dgm:pt modelId="{8DE9FFC9-9187-AB48-8ACA-E896D3EFDE4F}" type="pres">
      <dgm:prSet presAssocID="{65593860-1668-414F-950B-80C7092166AF}" presName="rootConnector" presStyleLbl="node1" presStyleIdx="0" presStyleCnt="2"/>
      <dgm:spPr/>
    </dgm:pt>
    <dgm:pt modelId="{662E5BBC-F014-B647-B683-02C3EEFA6357}" type="pres">
      <dgm:prSet presAssocID="{65593860-1668-414F-950B-80C7092166AF}" presName="childShape" presStyleCnt="0"/>
      <dgm:spPr/>
    </dgm:pt>
    <dgm:pt modelId="{6500E209-16BC-9143-9F68-6ACB006B980C}" type="pres">
      <dgm:prSet presAssocID="{2BA72BAE-A49F-B943-A9EA-7664B5A28D5E}" presName="Name13" presStyleLbl="parChTrans1D2" presStyleIdx="0" presStyleCnt="2"/>
      <dgm:spPr/>
    </dgm:pt>
    <dgm:pt modelId="{811A4A49-9296-1F4D-95B9-A5AE0B1270F6}" type="pres">
      <dgm:prSet presAssocID="{825CEC7D-BEA0-4F43-A843-53673C686275}" presName="childText" presStyleLbl="bgAcc1" presStyleIdx="0" presStyleCnt="2" custLinFactNeighborX="-28279" custLinFactNeighborY="-3835">
        <dgm:presLayoutVars>
          <dgm:bulletEnabled val="1"/>
        </dgm:presLayoutVars>
      </dgm:prSet>
      <dgm:spPr/>
    </dgm:pt>
    <dgm:pt modelId="{9713DEF8-99F9-154F-83A5-D24D6EFDBC6E}" type="pres">
      <dgm:prSet presAssocID="{2E06579F-C96C-C14D-BA40-A10B8E9431FA}" presName="root" presStyleCnt="0"/>
      <dgm:spPr/>
    </dgm:pt>
    <dgm:pt modelId="{FB25FDAC-AB1A-BE4E-9605-A4235631737F}" type="pres">
      <dgm:prSet presAssocID="{2E06579F-C96C-C14D-BA40-A10B8E9431FA}" presName="rootComposite" presStyleCnt="0"/>
      <dgm:spPr/>
    </dgm:pt>
    <dgm:pt modelId="{C09FB18A-2E7B-2347-92F6-92F9724154A2}" type="pres">
      <dgm:prSet presAssocID="{2E06579F-C96C-C14D-BA40-A10B8E9431FA}" presName="rootText" presStyleLbl="node1" presStyleIdx="1" presStyleCnt="2" custLinFactNeighborX="-2072" custLinFactNeighborY="-91"/>
      <dgm:spPr/>
    </dgm:pt>
    <dgm:pt modelId="{FE6F4549-7E2C-3E4C-A8B3-C66384416793}" type="pres">
      <dgm:prSet presAssocID="{2E06579F-C96C-C14D-BA40-A10B8E9431FA}" presName="rootConnector" presStyleLbl="node1" presStyleIdx="1" presStyleCnt="2"/>
      <dgm:spPr/>
    </dgm:pt>
    <dgm:pt modelId="{AB999AF8-B5B3-3E4A-BACB-96077E115018}" type="pres">
      <dgm:prSet presAssocID="{2E06579F-C96C-C14D-BA40-A10B8E9431FA}" presName="childShape" presStyleCnt="0"/>
      <dgm:spPr/>
    </dgm:pt>
    <dgm:pt modelId="{2C35B9D9-0AB5-4646-9764-4573C36B953B}" type="pres">
      <dgm:prSet presAssocID="{443EC562-78F6-C64A-9093-7C3AABDA3F3C}" presName="Name13" presStyleLbl="parChTrans1D2" presStyleIdx="1" presStyleCnt="2"/>
      <dgm:spPr/>
    </dgm:pt>
    <dgm:pt modelId="{1EF8BF40-67AE-4B4D-A206-A3E9DD646AF7}" type="pres">
      <dgm:prSet presAssocID="{D6D09C3E-4E34-E84F-A9BF-316269F504E5}" presName="childText" presStyleLbl="bgAcc1" presStyleIdx="1" presStyleCnt="2" custLinFactNeighborX="40966" custLinFactNeighborY="-1884">
        <dgm:presLayoutVars>
          <dgm:bulletEnabled val="1"/>
        </dgm:presLayoutVars>
      </dgm:prSet>
      <dgm:spPr/>
    </dgm:pt>
  </dgm:ptLst>
  <dgm:cxnLst>
    <dgm:cxn modelId="{A603BB53-BCF1-FA48-8D94-4C742F55FDAB}" type="presOf" srcId="{65593860-1668-414F-950B-80C7092166AF}" destId="{8DE9FFC9-9187-AB48-8ACA-E896D3EFDE4F}" srcOrd="1" destOrd="0" presId="urn:microsoft.com/office/officeart/2005/8/layout/hierarchy3"/>
    <dgm:cxn modelId="{ADD4935B-A976-A441-BD43-1B46B56803F6}" type="presOf" srcId="{2E06579F-C96C-C14D-BA40-A10B8E9431FA}" destId="{C09FB18A-2E7B-2347-92F6-92F9724154A2}" srcOrd="0" destOrd="0" presId="urn:microsoft.com/office/officeart/2005/8/layout/hierarchy3"/>
    <dgm:cxn modelId="{4FDAD760-6396-5947-A460-FA86E0CA11FA}" type="presOf" srcId="{2E06579F-C96C-C14D-BA40-A10B8E9431FA}" destId="{FE6F4549-7E2C-3E4C-A8B3-C66384416793}" srcOrd="1" destOrd="0" presId="urn:microsoft.com/office/officeart/2005/8/layout/hierarchy3"/>
    <dgm:cxn modelId="{1B30E763-3045-E043-B677-7771C93C4823}" type="presOf" srcId="{D6D09C3E-4E34-E84F-A9BF-316269F504E5}" destId="{1EF8BF40-67AE-4B4D-A206-A3E9DD646AF7}" srcOrd="0" destOrd="0" presId="urn:microsoft.com/office/officeart/2005/8/layout/hierarchy3"/>
    <dgm:cxn modelId="{4A299C66-6F29-FB40-BCF8-5DA81185FA9A}" type="presOf" srcId="{65593860-1668-414F-950B-80C7092166AF}" destId="{7ED8F9BE-0CF5-BC42-AA40-9D124811BE7B}" srcOrd="0" destOrd="0" presId="urn:microsoft.com/office/officeart/2005/8/layout/hierarchy3"/>
    <dgm:cxn modelId="{491C7E98-2E70-9547-935B-2742764B4D21}" type="presOf" srcId="{2BA72BAE-A49F-B943-A9EA-7664B5A28D5E}" destId="{6500E209-16BC-9143-9F68-6ACB006B980C}" srcOrd="0" destOrd="0" presId="urn:microsoft.com/office/officeart/2005/8/layout/hierarchy3"/>
    <dgm:cxn modelId="{35ED789E-668C-F849-BFFD-20FB78AE34E5}" srcId="{AB2D5DEC-931D-0C4F-98EA-73B4C7ABA594}" destId="{2E06579F-C96C-C14D-BA40-A10B8E9431FA}" srcOrd="1" destOrd="0" parTransId="{ECCD2CCC-2FD4-FD4E-9123-AF8968CEB703}" sibTransId="{A41C36EB-5DCC-A446-AB38-B4ACE6486B52}"/>
    <dgm:cxn modelId="{076844A6-23ED-BC4B-991D-DAA652922F5D}" srcId="{AB2D5DEC-931D-0C4F-98EA-73B4C7ABA594}" destId="{65593860-1668-414F-950B-80C7092166AF}" srcOrd="0" destOrd="0" parTransId="{44F5D754-2EA0-EF47-B6FF-FDEB61BF81F2}" sibTransId="{DCB30998-8CED-C044-B598-2BC3EE8FA5F1}"/>
    <dgm:cxn modelId="{A6B59BB5-5692-5A41-906A-C28FC7544A28}" type="presOf" srcId="{443EC562-78F6-C64A-9093-7C3AABDA3F3C}" destId="{2C35B9D9-0AB5-4646-9764-4573C36B953B}" srcOrd="0" destOrd="0" presId="urn:microsoft.com/office/officeart/2005/8/layout/hierarchy3"/>
    <dgm:cxn modelId="{6B3296E8-E1C9-494B-8133-99161ED1DC37}" type="presOf" srcId="{AB2D5DEC-931D-0C4F-98EA-73B4C7ABA594}" destId="{D442AFE6-057C-8C48-978B-62771CC02FDB}" srcOrd="0" destOrd="0" presId="urn:microsoft.com/office/officeart/2005/8/layout/hierarchy3"/>
    <dgm:cxn modelId="{7C9AD9EC-3004-4742-943A-316C5B7267D5}" srcId="{65593860-1668-414F-950B-80C7092166AF}" destId="{825CEC7D-BEA0-4F43-A843-53673C686275}" srcOrd="0" destOrd="0" parTransId="{2BA72BAE-A49F-B943-A9EA-7664B5A28D5E}" sibTransId="{CC3E8D21-D49F-4743-A08F-78EFABE7DE40}"/>
    <dgm:cxn modelId="{6B6BE1ED-04DD-5844-BEEF-3525642AF54D}" type="presOf" srcId="{825CEC7D-BEA0-4F43-A843-53673C686275}" destId="{811A4A49-9296-1F4D-95B9-A5AE0B1270F6}" srcOrd="0" destOrd="0" presId="urn:microsoft.com/office/officeart/2005/8/layout/hierarchy3"/>
    <dgm:cxn modelId="{B854EAFB-3EF8-2E47-ADDC-7528CCAC1406}" srcId="{2E06579F-C96C-C14D-BA40-A10B8E9431FA}" destId="{D6D09C3E-4E34-E84F-A9BF-316269F504E5}" srcOrd="0" destOrd="0" parTransId="{443EC562-78F6-C64A-9093-7C3AABDA3F3C}" sibTransId="{F17C33BE-4460-A249-98D8-C8A165304A28}"/>
    <dgm:cxn modelId="{092FF70F-1B69-B646-98C5-BB27CC85C973}" type="presParOf" srcId="{D442AFE6-057C-8C48-978B-62771CC02FDB}" destId="{4D9D2A46-2854-6845-B139-070A5CE16F88}" srcOrd="0" destOrd="0" presId="urn:microsoft.com/office/officeart/2005/8/layout/hierarchy3"/>
    <dgm:cxn modelId="{554775E7-7CF4-BC4D-9BB1-90E75085EB8C}" type="presParOf" srcId="{4D9D2A46-2854-6845-B139-070A5CE16F88}" destId="{D77A34DB-74CC-B648-A050-2E7044DE3561}" srcOrd="0" destOrd="0" presId="urn:microsoft.com/office/officeart/2005/8/layout/hierarchy3"/>
    <dgm:cxn modelId="{12173738-3D92-1640-8DF1-28B3D4F91A2C}" type="presParOf" srcId="{D77A34DB-74CC-B648-A050-2E7044DE3561}" destId="{7ED8F9BE-0CF5-BC42-AA40-9D124811BE7B}" srcOrd="0" destOrd="0" presId="urn:microsoft.com/office/officeart/2005/8/layout/hierarchy3"/>
    <dgm:cxn modelId="{4827DAF1-A686-E54C-B1B4-DF547FF197B3}" type="presParOf" srcId="{D77A34DB-74CC-B648-A050-2E7044DE3561}" destId="{8DE9FFC9-9187-AB48-8ACA-E896D3EFDE4F}" srcOrd="1" destOrd="0" presId="urn:microsoft.com/office/officeart/2005/8/layout/hierarchy3"/>
    <dgm:cxn modelId="{3C26144F-C547-0F47-9DAA-FDA2FDACAE4E}" type="presParOf" srcId="{4D9D2A46-2854-6845-B139-070A5CE16F88}" destId="{662E5BBC-F014-B647-B683-02C3EEFA6357}" srcOrd="1" destOrd="0" presId="urn:microsoft.com/office/officeart/2005/8/layout/hierarchy3"/>
    <dgm:cxn modelId="{4C7D1089-72CA-2A4F-8FD8-F409D4306DD9}" type="presParOf" srcId="{662E5BBC-F014-B647-B683-02C3EEFA6357}" destId="{6500E209-16BC-9143-9F68-6ACB006B980C}" srcOrd="0" destOrd="0" presId="urn:microsoft.com/office/officeart/2005/8/layout/hierarchy3"/>
    <dgm:cxn modelId="{363EEC9A-C38C-4C46-B96A-F1DDCD9A181E}" type="presParOf" srcId="{662E5BBC-F014-B647-B683-02C3EEFA6357}" destId="{811A4A49-9296-1F4D-95B9-A5AE0B1270F6}" srcOrd="1" destOrd="0" presId="urn:microsoft.com/office/officeart/2005/8/layout/hierarchy3"/>
    <dgm:cxn modelId="{2BAECE86-E6CF-BE4B-8DEB-85EC6C78A40E}" type="presParOf" srcId="{D442AFE6-057C-8C48-978B-62771CC02FDB}" destId="{9713DEF8-99F9-154F-83A5-D24D6EFDBC6E}" srcOrd="1" destOrd="0" presId="urn:microsoft.com/office/officeart/2005/8/layout/hierarchy3"/>
    <dgm:cxn modelId="{309ECC2B-ABD9-3D43-98B7-5E6886AD4BFD}" type="presParOf" srcId="{9713DEF8-99F9-154F-83A5-D24D6EFDBC6E}" destId="{FB25FDAC-AB1A-BE4E-9605-A4235631737F}" srcOrd="0" destOrd="0" presId="urn:microsoft.com/office/officeart/2005/8/layout/hierarchy3"/>
    <dgm:cxn modelId="{92E7D5B1-4C37-1341-A22F-BA1B04764F15}" type="presParOf" srcId="{FB25FDAC-AB1A-BE4E-9605-A4235631737F}" destId="{C09FB18A-2E7B-2347-92F6-92F9724154A2}" srcOrd="0" destOrd="0" presId="urn:microsoft.com/office/officeart/2005/8/layout/hierarchy3"/>
    <dgm:cxn modelId="{3B3C01C4-081C-2446-A3DE-6B67A931061C}" type="presParOf" srcId="{FB25FDAC-AB1A-BE4E-9605-A4235631737F}" destId="{FE6F4549-7E2C-3E4C-A8B3-C66384416793}" srcOrd="1" destOrd="0" presId="urn:microsoft.com/office/officeart/2005/8/layout/hierarchy3"/>
    <dgm:cxn modelId="{74BAEDDC-132B-5C40-90EA-41C7CEDCE8F7}" type="presParOf" srcId="{9713DEF8-99F9-154F-83A5-D24D6EFDBC6E}" destId="{AB999AF8-B5B3-3E4A-BACB-96077E115018}" srcOrd="1" destOrd="0" presId="urn:microsoft.com/office/officeart/2005/8/layout/hierarchy3"/>
    <dgm:cxn modelId="{6720D221-3443-154F-9284-2063E5BD86F7}" type="presParOf" srcId="{AB999AF8-B5B3-3E4A-BACB-96077E115018}" destId="{2C35B9D9-0AB5-4646-9764-4573C36B953B}" srcOrd="0" destOrd="0" presId="urn:microsoft.com/office/officeart/2005/8/layout/hierarchy3"/>
    <dgm:cxn modelId="{59595D96-E3E4-6946-B659-C57F2E427D64}" type="presParOf" srcId="{AB999AF8-B5B3-3E4A-BACB-96077E115018}" destId="{1EF8BF40-67AE-4B4D-A206-A3E9DD646AF7}" srcOrd="1" destOrd="0" presId="urn:microsoft.com/office/officeart/2005/8/layout/hierarchy3"/>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D8F9BE-0CF5-BC42-AA40-9D124811BE7B}">
      <dsp:nvSpPr>
        <dsp:cNvPr id="0" name=""/>
        <dsp:cNvSpPr/>
      </dsp:nvSpPr>
      <dsp:spPr>
        <a:xfrm>
          <a:off x="166260" y="84670"/>
          <a:ext cx="2675111" cy="1337555"/>
        </a:xfrm>
        <a:prstGeom prst="roundRect">
          <a:avLst>
            <a:gd name="adj" fmla="val 10000"/>
          </a:avLst>
        </a:prstGeom>
        <a:solidFill>
          <a:schemeClr val="accent1">
            <a:lumMod val="75000"/>
          </a:schemeClr>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b="0" i="0" kern="1200" dirty="0">
              <a:solidFill>
                <a:schemeClr val="bg2"/>
              </a:solidFill>
            </a:rPr>
            <a:t>Immunohistochemistry (IHC)</a:t>
          </a:r>
          <a:endParaRPr lang="en-US" sz="2100" kern="1200" dirty="0">
            <a:solidFill>
              <a:schemeClr val="bg2"/>
            </a:solidFill>
          </a:endParaRPr>
        </a:p>
      </dsp:txBody>
      <dsp:txXfrm>
        <a:off x="205436" y="123846"/>
        <a:ext cx="2596759" cy="1259203"/>
      </dsp:txXfrm>
    </dsp:sp>
    <dsp:sp modelId="{6500E209-16BC-9143-9F68-6ACB006B980C}">
      <dsp:nvSpPr>
        <dsp:cNvPr id="0" name=""/>
        <dsp:cNvSpPr/>
      </dsp:nvSpPr>
      <dsp:spPr>
        <a:xfrm>
          <a:off x="433772" y="1422225"/>
          <a:ext cx="1744354" cy="868421"/>
        </a:xfrm>
        <a:custGeom>
          <a:avLst/>
          <a:gdLst/>
          <a:ahLst/>
          <a:cxnLst/>
          <a:rect l="0" t="0" r="0" b="0"/>
          <a:pathLst>
            <a:path>
              <a:moveTo>
                <a:pt x="0" y="0"/>
              </a:moveTo>
              <a:lnTo>
                <a:pt x="0" y="868421"/>
              </a:lnTo>
              <a:lnTo>
                <a:pt x="1744354" y="8684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1A4A49-9296-1F4D-95B9-A5AE0B1270F6}">
      <dsp:nvSpPr>
        <dsp:cNvPr id="0" name=""/>
        <dsp:cNvSpPr/>
      </dsp:nvSpPr>
      <dsp:spPr>
        <a:xfrm>
          <a:off x="2178126" y="1621869"/>
          <a:ext cx="2140088" cy="1337555"/>
        </a:xfrm>
        <a:prstGeom prst="roundRect">
          <a:avLst>
            <a:gd name="adj" fmla="val 10000"/>
          </a:avLst>
        </a:prstGeom>
        <a:solidFill>
          <a:schemeClr val="accent1">
            <a:lumMod val="40000"/>
            <a:lumOff val="60000"/>
            <a:alpha val="90000"/>
          </a:schemeClr>
        </a:solidFill>
        <a:ln w="635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t>Immunofluorescence (IF)</a:t>
          </a:r>
          <a:endParaRPr lang="en-US" sz="1800" kern="1200" dirty="0"/>
        </a:p>
      </dsp:txBody>
      <dsp:txXfrm>
        <a:off x="2217302" y="1661045"/>
        <a:ext cx="2061736" cy="1259203"/>
      </dsp:txXfrm>
    </dsp:sp>
    <dsp:sp modelId="{C09FB18A-2E7B-2347-92F6-92F9724154A2}">
      <dsp:nvSpPr>
        <dsp:cNvPr id="0" name=""/>
        <dsp:cNvSpPr/>
      </dsp:nvSpPr>
      <dsp:spPr>
        <a:xfrm>
          <a:off x="5536760" y="2"/>
          <a:ext cx="2675111" cy="1337555"/>
        </a:xfrm>
        <a:prstGeom prst="roundRect">
          <a:avLst>
            <a:gd name="adj" fmla="val 10000"/>
          </a:avLst>
        </a:prstGeom>
        <a:solidFill>
          <a:schemeClr val="accent1">
            <a:lumMod val="60000"/>
            <a:lumOff val="40000"/>
          </a:schemeClr>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bg1"/>
              </a:solidFill>
            </a:rPr>
            <a:t>Multiplexed IHC (</a:t>
          </a:r>
          <a:r>
            <a:rPr lang="en-US" sz="2100" kern="1200" dirty="0" err="1">
              <a:solidFill>
                <a:schemeClr val="bg1"/>
              </a:solidFill>
            </a:rPr>
            <a:t>mIHC</a:t>
          </a:r>
          <a:r>
            <a:rPr lang="en-US" sz="2100" kern="1200" dirty="0">
              <a:solidFill>
                <a:schemeClr val="bg1"/>
              </a:solidFill>
            </a:rPr>
            <a:t>)</a:t>
          </a:r>
        </a:p>
      </dsp:txBody>
      <dsp:txXfrm>
        <a:off x="5575936" y="39178"/>
        <a:ext cx="2596759" cy="1259203"/>
      </dsp:txXfrm>
    </dsp:sp>
    <dsp:sp modelId="{2C35B9D9-0AB5-4646-9764-4573C36B953B}">
      <dsp:nvSpPr>
        <dsp:cNvPr id="0" name=""/>
        <dsp:cNvSpPr/>
      </dsp:nvSpPr>
      <dsp:spPr>
        <a:xfrm>
          <a:off x="5804271" y="1337558"/>
          <a:ext cx="1199648" cy="979184"/>
        </a:xfrm>
        <a:custGeom>
          <a:avLst/>
          <a:gdLst/>
          <a:ahLst/>
          <a:cxnLst/>
          <a:rect l="0" t="0" r="0" b="0"/>
          <a:pathLst>
            <a:path>
              <a:moveTo>
                <a:pt x="0" y="0"/>
              </a:moveTo>
              <a:lnTo>
                <a:pt x="0" y="979184"/>
              </a:lnTo>
              <a:lnTo>
                <a:pt x="1199648" y="9791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F8BF40-67AE-4B4D-A206-A3E9DD646AF7}">
      <dsp:nvSpPr>
        <dsp:cNvPr id="0" name=""/>
        <dsp:cNvSpPr/>
      </dsp:nvSpPr>
      <dsp:spPr>
        <a:xfrm>
          <a:off x="7003919" y="1647964"/>
          <a:ext cx="2140088" cy="1337555"/>
        </a:xfrm>
        <a:prstGeom prst="roundRect">
          <a:avLst>
            <a:gd name="adj" fmla="val 10000"/>
          </a:avLst>
        </a:prstGeom>
        <a:solidFill>
          <a:schemeClr val="accent1">
            <a:lumMod val="40000"/>
            <a:lumOff val="60000"/>
            <a:alpha val="90000"/>
          </a:schemeClr>
        </a:solidFill>
        <a:ln w="6350" cap="flat" cmpd="sng" algn="ctr">
          <a:solidFill>
            <a:schemeClr val="tx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Multiplexed IF (mIF)</a:t>
          </a:r>
        </a:p>
      </dsp:txBody>
      <dsp:txXfrm>
        <a:off x="7043095" y="1687140"/>
        <a:ext cx="2061736" cy="1259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29AD6-6E61-0E43-BC8A-CB22741BDD49}" type="datetimeFigureOut">
              <a:rPr lang="en-US" smtClean="0"/>
              <a:t>9/18/23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244C8A-3E99-9F49-9017-E4C57AB53FC6}" type="slidenum">
              <a:rPr lang="en-US" smtClean="0"/>
              <a:t>‹#›</a:t>
            </a:fld>
            <a:endParaRPr lang="en-US"/>
          </a:p>
        </p:txBody>
      </p:sp>
    </p:spTree>
    <p:extLst>
      <p:ext uri="{BB962C8B-B14F-4D97-AF65-F5344CB8AC3E}">
        <p14:creationId xmlns:p14="http://schemas.microsoft.com/office/powerpoint/2010/main" val="175134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jiangmeirubyxiong.github.io/OralsExam/references.html#ref-balin2019concret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Red is sodium potassium ATPase, green is Vimentin, Blue is CD3</a:t>
            </a:r>
          </a:p>
          <a:p>
            <a:r>
              <a:rPr lang="en-US" sz="1200" b="0" i="0" kern="1200" dirty="0">
                <a:solidFill>
                  <a:schemeClr val="tx1"/>
                </a:solidFill>
                <a:effectLst/>
                <a:latin typeface="+mn-lt"/>
                <a:ea typeface="+mn-ea"/>
                <a:cs typeface="+mn-cs"/>
              </a:rPr>
              <a:t>CD3 identifies immune cells</a:t>
            </a:r>
          </a:p>
          <a:p>
            <a:r>
              <a:rPr lang="en-US" sz="1200" b="0" i="0" kern="1200" dirty="0">
                <a:solidFill>
                  <a:schemeClr val="tx1"/>
                </a:solidFill>
                <a:effectLst/>
                <a:latin typeface="+mn-lt"/>
                <a:ea typeface="+mn-ea"/>
                <a:cs typeface="+mn-cs"/>
              </a:rPr>
              <a:t>Red identifies epithelium</a:t>
            </a:r>
          </a:p>
          <a:p>
            <a:r>
              <a:rPr lang="en-US" sz="1200" b="0" i="0" kern="1200" dirty="0">
                <a:solidFill>
                  <a:schemeClr val="tx1"/>
                </a:solidFill>
                <a:effectLst/>
                <a:latin typeface="+mn-lt"/>
                <a:ea typeface="+mn-ea"/>
                <a:cs typeface="+mn-cs"/>
              </a:rPr>
              <a:t>green identifies stroma</a:t>
            </a:r>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7</a:t>
            </a:fld>
            <a:endParaRPr lang="en-US"/>
          </a:p>
        </p:txBody>
      </p:sp>
    </p:spTree>
    <p:extLst>
      <p:ext uri="{BB962C8B-B14F-4D97-AF65-F5344CB8AC3E}">
        <p14:creationId xmlns:p14="http://schemas.microsoft.com/office/powerpoint/2010/main" val="92617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10</a:t>
            </a:fld>
            <a:endParaRPr lang="en-US"/>
          </a:p>
        </p:txBody>
      </p:sp>
    </p:spTree>
    <p:extLst>
      <p:ext uri="{BB962C8B-B14F-4D97-AF65-F5344CB8AC3E}">
        <p14:creationId xmlns:p14="http://schemas.microsoft.com/office/powerpoint/2010/main" val="2947340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17</a:t>
            </a:fld>
            <a:endParaRPr lang="en-US"/>
          </a:p>
        </p:txBody>
      </p:sp>
    </p:spTree>
    <p:extLst>
      <p:ext uri="{BB962C8B-B14F-4D97-AF65-F5344CB8AC3E}">
        <p14:creationId xmlns:p14="http://schemas.microsoft.com/office/powerpoint/2010/main" val="1184142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D(x) represents the probability that came from the data rather than p(g).We train D to maximize the probability of assigning the correct label to both training examples and samples from G. We simultaneously train G to minimize log(1−D(G(z)))</a:t>
            </a:r>
          </a:p>
        </p:txBody>
      </p:sp>
      <p:sp>
        <p:nvSpPr>
          <p:cNvPr id="4" name="Slide Number Placeholder 3"/>
          <p:cNvSpPr>
            <a:spLocks noGrp="1"/>
          </p:cNvSpPr>
          <p:nvPr>
            <p:ph type="sldNum" sz="quarter" idx="5"/>
          </p:nvPr>
        </p:nvSpPr>
        <p:spPr/>
        <p:txBody>
          <a:bodyPr/>
          <a:lstStyle/>
          <a:p>
            <a:fld id="{2A244C8A-3E99-9F49-9017-E4C57AB53FC6}" type="slidenum">
              <a:rPr lang="en-US" smtClean="0"/>
              <a:t>26</a:t>
            </a:fld>
            <a:endParaRPr lang="en-US"/>
          </a:p>
        </p:txBody>
      </p:sp>
    </p:spTree>
    <p:extLst>
      <p:ext uri="{BB962C8B-B14F-4D97-AF65-F5344CB8AC3E}">
        <p14:creationId xmlns:p14="http://schemas.microsoft.com/office/powerpoint/2010/main" val="3030639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Feature-matching Loss</a:t>
            </a:r>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27</a:t>
            </a:fld>
            <a:endParaRPr lang="en-US"/>
          </a:p>
        </p:txBody>
      </p:sp>
    </p:spTree>
    <p:extLst>
      <p:ext uri="{BB962C8B-B14F-4D97-AF65-F5344CB8AC3E}">
        <p14:creationId xmlns:p14="http://schemas.microsoft.com/office/powerpoint/2010/main" val="4120558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5A5A5A"/>
                </a:solidFill>
                <a:effectLst/>
                <a:latin typeface="system-ui"/>
              </a:rPr>
              <a:t>Marker panel selection. This part will select the seven markers to start with, using concrete autoencoder. Concrete autoencoder is an feature selection method, of which the loss function is the difference between the original sample and the reconstructed low-dimension sample (</a:t>
            </a:r>
            <a:r>
              <a:rPr lang="en-US" b="0" i="0" u="none" strike="noStrike" dirty="0">
                <a:solidFill>
                  <a:srgbClr val="78C2AD"/>
                </a:solidFill>
                <a:effectLst/>
                <a:latin typeface="system-ui"/>
                <a:hlinkClick r:id="rId3"/>
              </a:rPr>
              <a:t>Balın, Abid, and Zou 2019</a:t>
            </a:r>
            <a:r>
              <a:rPr lang="en-US" b="0" i="0" dirty="0">
                <a:solidFill>
                  <a:srgbClr val="5A5A5A"/>
                </a:solidFill>
                <a:effectLst/>
                <a:latin typeface="system-ui"/>
              </a:rPr>
              <a:t>).</a:t>
            </a:r>
          </a:p>
          <a:p>
            <a:pPr algn="l">
              <a:buFont typeface="+mj-lt"/>
              <a:buAutoNum type="arabicPeriod"/>
            </a:pPr>
            <a:r>
              <a:rPr lang="en-US" b="0" i="0" dirty="0">
                <a:solidFill>
                  <a:srgbClr val="5A5A5A"/>
                </a:solidFill>
                <a:effectLst/>
                <a:latin typeface="system-ui"/>
              </a:rPr>
              <a:t>Morphology feature extraction. This step uses a convolutional neural network to learn the morphology features, i.e. spatial and structural features of cells. Convolutional neural networks are similar to layers of linear regressions, where there are more combinations of weights linked to each input variable.</a:t>
            </a:r>
          </a:p>
          <a:p>
            <a:pPr algn="l">
              <a:buFont typeface="+mj-lt"/>
              <a:buAutoNum type="arabicPeriod"/>
            </a:pPr>
            <a:r>
              <a:rPr lang="en-US" b="0" i="0" dirty="0">
                <a:solidFill>
                  <a:srgbClr val="5A5A5A"/>
                </a:solidFill>
                <a:effectLst/>
                <a:latin typeface="system-ui"/>
              </a:rPr>
              <a:t>Marker expression imputation. Once the location and structure of cells are learned, the important task left is to impute the expression of each marker on each cell. The imputation is performed using </a:t>
            </a:r>
            <a:r>
              <a:rPr lang="en-US" b="0" i="0" dirty="0" err="1">
                <a:solidFill>
                  <a:srgbClr val="5A5A5A"/>
                </a:solidFill>
                <a:effectLst/>
                <a:latin typeface="system-ui"/>
              </a:rPr>
              <a:t>XGBoost</a:t>
            </a:r>
            <a:r>
              <a:rPr lang="en-US" b="0" i="0" dirty="0">
                <a:solidFill>
                  <a:srgbClr val="5A5A5A"/>
                </a:solidFill>
                <a:effectLst/>
                <a:latin typeface="system-ui"/>
              </a:rPr>
              <a:t>, a scalable gradient-boosting tree software</a:t>
            </a:r>
          </a:p>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28</a:t>
            </a:fld>
            <a:endParaRPr lang="en-US"/>
          </a:p>
        </p:txBody>
      </p:sp>
    </p:spTree>
    <p:extLst>
      <p:ext uri="{BB962C8B-B14F-4D97-AF65-F5344CB8AC3E}">
        <p14:creationId xmlns:p14="http://schemas.microsoft.com/office/powerpoint/2010/main" val="154457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244C8A-3E99-9F49-9017-E4C57AB53FC6}" type="slidenum">
              <a:rPr lang="en-US" smtClean="0"/>
              <a:t>34</a:t>
            </a:fld>
            <a:endParaRPr lang="en-US"/>
          </a:p>
        </p:txBody>
      </p:sp>
    </p:spTree>
    <p:extLst>
      <p:ext uri="{BB962C8B-B14F-4D97-AF65-F5344CB8AC3E}">
        <p14:creationId xmlns:p14="http://schemas.microsoft.com/office/powerpoint/2010/main" val="267121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Go faster, don’t say much.</a:t>
            </a:r>
          </a:p>
          <a:p>
            <a:endParaRPr lang="en-US"/>
          </a:p>
        </p:txBody>
      </p:sp>
      <p:sp>
        <p:nvSpPr>
          <p:cNvPr id="4" name="Slide Number Placeholder 3"/>
          <p:cNvSpPr>
            <a:spLocks noGrp="1"/>
          </p:cNvSpPr>
          <p:nvPr>
            <p:ph type="sldNum" sz="quarter" idx="5"/>
          </p:nvPr>
        </p:nvSpPr>
        <p:spPr/>
        <p:txBody>
          <a:bodyPr/>
          <a:lstStyle/>
          <a:p>
            <a:fld id="{2A244C8A-3E99-9F49-9017-E4C57AB53FC6}" type="slidenum">
              <a:rPr lang="en-US" smtClean="0"/>
              <a:t>37</a:t>
            </a:fld>
            <a:endParaRPr lang="en-US"/>
          </a:p>
        </p:txBody>
      </p:sp>
    </p:spTree>
    <p:extLst>
      <p:ext uri="{BB962C8B-B14F-4D97-AF65-F5344CB8AC3E}">
        <p14:creationId xmlns:p14="http://schemas.microsoft.com/office/powerpoint/2010/main" val="32859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 max </a:t>
            </a:r>
            <a:r>
              <a:rPr lang="en-US" err="1"/>
              <a:t>infornt</a:t>
            </a:r>
            <a:r>
              <a:rPr lang="en-US"/>
              <a:t> of expectation: numerical maximization is in every iteration</a:t>
            </a:r>
          </a:p>
        </p:txBody>
      </p:sp>
      <p:sp>
        <p:nvSpPr>
          <p:cNvPr id="4" name="Slide Number Placeholder 3"/>
          <p:cNvSpPr>
            <a:spLocks noGrp="1"/>
          </p:cNvSpPr>
          <p:nvPr>
            <p:ph type="sldNum" sz="quarter" idx="5"/>
          </p:nvPr>
        </p:nvSpPr>
        <p:spPr/>
        <p:txBody>
          <a:bodyPr/>
          <a:lstStyle/>
          <a:p>
            <a:fld id="{2A244C8A-3E99-9F49-9017-E4C57AB53FC6}" type="slidenum">
              <a:rPr lang="en-US" smtClean="0"/>
              <a:t>39</a:t>
            </a:fld>
            <a:endParaRPr lang="en-US"/>
          </a:p>
        </p:txBody>
      </p:sp>
    </p:spTree>
    <p:extLst>
      <p:ext uri="{BB962C8B-B14F-4D97-AF65-F5344CB8AC3E}">
        <p14:creationId xmlns:p14="http://schemas.microsoft.com/office/powerpoint/2010/main" val="1799405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19569-8909-E244-B4A6-3BD6F4CDDDA3}"/>
              </a:ext>
            </a:extLst>
          </p:cNvPr>
          <p:cNvSpPr>
            <a:spLocks noGrp="1"/>
          </p:cNvSpPr>
          <p:nvPr>
            <p:ph type="ctrTitle"/>
          </p:nvPr>
        </p:nvSpPr>
        <p:spPr>
          <a:xfrm>
            <a:off x="1524000" y="1122363"/>
            <a:ext cx="9144000" cy="2387600"/>
          </a:xfrm>
        </p:spPr>
        <p:txBody>
          <a:bodyPr anchor="b"/>
          <a:lstStyle>
            <a:lvl1pPr algn="ctr">
              <a:defRPr sz="6000">
                <a:solidFill>
                  <a:schemeClr val="bg2">
                    <a:lumMod val="25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48828FF5-FEB8-824E-9AB2-9C2B6EA53579}"/>
              </a:ext>
            </a:extLst>
          </p:cNvPr>
          <p:cNvSpPr>
            <a:spLocks noGrp="1"/>
          </p:cNvSpPr>
          <p:nvPr>
            <p:ph type="subTitle" idx="1"/>
          </p:nvPr>
        </p:nvSpPr>
        <p:spPr>
          <a:xfrm>
            <a:off x="1524000" y="3602038"/>
            <a:ext cx="9144000" cy="1655762"/>
          </a:xfrm>
        </p:spPr>
        <p:txBody>
          <a:bodyPr/>
          <a:lstStyle>
            <a:lvl1pPr marL="0" indent="0" algn="ctr">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60F388-9733-7F41-B2EA-9261766901EB}"/>
              </a:ext>
            </a:extLst>
          </p:cNvPr>
          <p:cNvSpPr>
            <a:spLocks noGrp="1"/>
          </p:cNvSpPr>
          <p:nvPr>
            <p:ph type="dt" sz="half" idx="10"/>
          </p:nvPr>
        </p:nvSpPr>
        <p:spPr>
          <a:xfrm>
            <a:off x="838200" y="6356350"/>
            <a:ext cx="2743200" cy="365125"/>
          </a:xfrm>
          <a:prstGeom prst="rect">
            <a:avLst/>
          </a:prstGeom>
        </p:spPr>
        <p:txBody>
          <a:bodyPr/>
          <a:lstStyle>
            <a:lvl1pPr>
              <a:defRPr sz="1600"/>
            </a:lvl1pPr>
          </a:lstStyle>
          <a:p>
            <a:fld id="{6A3CF1E2-F16E-7049-9658-F8E21344E414}" type="datetime1">
              <a:rPr lang="en-US" smtClean="0"/>
              <a:t>9/18/23</a:t>
            </a:fld>
            <a:endParaRPr lang="en-US"/>
          </a:p>
        </p:txBody>
      </p:sp>
      <p:sp>
        <p:nvSpPr>
          <p:cNvPr id="5" name="Footer Placeholder 4">
            <a:extLst>
              <a:ext uri="{FF2B5EF4-FFF2-40B4-BE49-F238E27FC236}">
                <a16:creationId xmlns:a16="http://schemas.microsoft.com/office/drawing/2014/main" id="{A437443A-1B04-4947-B419-B87B349A0F3E}"/>
              </a:ext>
            </a:extLst>
          </p:cNvPr>
          <p:cNvSpPr>
            <a:spLocks noGrp="1"/>
          </p:cNvSpPr>
          <p:nvPr>
            <p:ph type="ftr" sz="quarter" idx="11"/>
          </p:nvPr>
        </p:nvSpPr>
        <p:spPr>
          <a:xfrm>
            <a:off x="4038600" y="6356350"/>
            <a:ext cx="4114800" cy="365125"/>
          </a:xfrm>
        </p:spPr>
        <p:txBody>
          <a:bodyPr/>
          <a:lstStyle>
            <a:lvl1pPr>
              <a:defRPr sz="1600"/>
            </a:lvl1pPr>
          </a:lstStyle>
          <a:p>
            <a:r>
              <a:rPr lang="en-US"/>
              <a:t>Simon Vandekar</a:t>
            </a:r>
          </a:p>
        </p:txBody>
      </p:sp>
      <p:sp>
        <p:nvSpPr>
          <p:cNvPr id="6" name="Slide Number Placeholder 5">
            <a:extLst>
              <a:ext uri="{FF2B5EF4-FFF2-40B4-BE49-F238E27FC236}">
                <a16:creationId xmlns:a16="http://schemas.microsoft.com/office/drawing/2014/main" id="{DAD8D44F-C34F-1D42-8FCC-C23CA95E7185}"/>
              </a:ext>
            </a:extLst>
          </p:cNvPr>
          <p:cNvSpPr>
            <a:spLocks noGrp="1"/>
          </p:cNvSpPr>
          <p:nvPr>
            <p:ph type="sldNum" sz="quarter" idx="12"/>
          </p:nvPr>
        </p:nvSpPr>
        <p:spPr/>
        <p:txBody>
          <a:bodyPr/>
          <a:lstStyle>
            <a:lvl1pPr>
              <a:defRPr sz="1600"/>
            </a:lvl1pPr>
          </a:lstStyle>
          <a:p>
            <a:fld id="{432B1062-8B11-6348-831A-4A0BC9C55C11}" type="slidenum">
              <a:rPr lang="en-US" smtClean="0"/>
              <a:pPr/>
              <a:t>‹#›</a:t>
            </a:fld>
            <a:endParaRPr lang="en-US"/>
          </a:p>
        </p:txBody>
      </p:sp>
    </p:spTree>
    <p:extLst>
      <p:ext uri="{BB962C8B-B14F-4D97-AF65-F5344CB8AC3E}">
        <p14:creationId xmlns:p14="http://schemas.microsoft.com/office/powerpoint/2010/main" val="6539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3B6F-EBF4-4C45-8B01-25439F703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3D0682-B340-AF40-BBEC-0158BA1FB6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2D0DF-2420-774C-A2D8-38B39DB95490}"/>
              </a:ext>
            </a:extLst>
          </p:cNvPr>
          <p:cNvSpPr>
            <a:spLocks noGrp="1"/>
          </p:cNvSpPr>
          <p:nvPr>
            <p:ph type="dt" sz="half" idx="10"/>
          </p:nvPr>
        </p:nvSpPr>
        <p:spPr>
          <a:xfrm>
            <a:off x="838200" y="6356350"/>
            <a:ext cx="2743200" cy="365125"/>
          </a:xfrm>
          <a:prstGeom prst="rect">
            <a:avLst/>
          </a:prstGeom>
        </p:spPr>
        <p:txBody>
          <a:bodyPr/>
          <a:lstStyle/>
          <a:p>
            <a:fld id="{0742AE12-8CC7-F44F-8714-37E0A99F2D66}" type="datetime1">
              <a:rPr lang="en-US" smtClean="0"/>
              <a:t>9/18/23</a:t>
            </a:fld>
            <a:endParaRPr lang="en-US"/>
          </a:p>
        </p:txBody>
      </p:sp>
      <p:sp>
        <p:nvSpPr>
          <p:cNvPr id="5" name="Footer Placeholder 4">
            <a:extLst>
              <a:ext uri="{FF2B5EF4-FFF2-40B4-BE49-F238E27FC236}">
                <a16:creationId xmlns:a16="http://schemas.microsoft.com/office/drawing/2014/main" id="{43D814AD-58B0-7848-991B-62EDD9F1A423}"/>
              </a:ext>
            </a:extLst>
          </p:cNvPr>
          <p:cNvSpPr>
            <a:spLocks noGrp="1"/>
          </p:cNvSpPr>
          <p:nvPr>
            <p:ph type="ftr" sz="quarter" idx="11"/>
          </p:nvPr>
        </p:nvSpPr>
        <p:spPr/>
        <p:txBody>
          <a:bodyPr/>
          <a:lstStyle/>
          <a:p>
            <a:r>
              <a:rPr lang="en-US"/>
              <a:t>Simon Vandekar</a:t>
            </a:r>
          </a:p>
        </p:txBody>
      </p:sp>
      <p:sp>
        <p:nvSpPr>
          <p:cNvPr id="6" name="Slide Number Placeholder 5">
            <a:extLst>
              <a:ext uri="{FF2B5EF4-FFF2-40B4-BE49-F238E27FC236}">
                <a16:creationId xmlns:a16="http://schemas.microsoft.com/office/drawing/2014/main" id="{28B124FC-1553-3A4B-938D-03480896FD21}"/>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558359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B5C17F-6A67-5940-8EEF-9ED78B73D6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6D7E41-99DA-1F49-9BBD-D0B32C36C1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5BF80F-A325-A346-8FC8-68BDDFC108B2}"/>
              </a:ext>
            </a:extLst>
          </p:cNvPr>
          <p:cNvSpPr>
            <a:spLocks noGrp="1"/>
          </p:cNvSpPr>
          <p:nvPr>
            <p:ph type="dt" sz="half" idx="10"/>
          </p:nvPr>
        </p:nvSpPr>
        <p:spPr>
          <a:xfrm>
            <a:off x="838200" y="6356350"/>
            <a:ext cx="2743200" cy="365125"/>
          </a:xfrm>
          <a:prstGeom prst="rect">
            <a:avLst/>
          </a:prstGeom>
        </p:spPr>
        <p:txBody>
          <a:bodyPr/>
          <a:lstStyle/>
          <a:p>
            <a:fld id="{76B1027E-0779-894A-ABEA-779970C638CF}" type="datetime1">
              <a:rPr lang="en-US" smtClean="0"/>
              <a:t>9/18/23</a:t>
            </a:fld>
            <a:endParaRPr lang="en-US"/>
          </a:p>
        </p:txBody>
      </p:sp>
      <p:sp>
        <p:nvSpPr>
          <p:cNvPr id="5" name="Footer Placeholder 4">
            <a:extLst>
              <a:ext uri="{FF2B5EF4-FFF2-40B4-BE49-F238E27FC236}">
                <a16:creationId xmlns:a16="http://schemas.microsoft.com/office/drawing/2014/main" id="{1AC9D7A6-8059-3E4A-88E5-CF4714A131C2}"/>
              </a:ext>
            </a:extLst>
          </p:cNvPr>
          <p:cNvSpPr>
            <a:spLocks noGrp="1"/>
          </p:cNvSpPr>
          <p:nvPr>
            <p:ph type="ftr" sz="quarter" idx="11"/>
          </p:nvPr>
        </p:nvSpPr>
        <p:spPr/>
        <p:txBody>
          <a:bodyPr/>
          <a:lstStyle/>
          <a:p>
            <a:r>
              <a:rPr lang="en-US"/>
              <a:t>Simon Vandekar</a:t>
            </a:r>
          </a:p>
        </p:txBody>
      </p:sp>
      <p:sp>
        <p:nvSpPr>
          <p:cNvPr id="6" name="Slide Number Placeholder 5">
            <a:extLst>
              <a:ext uri="{FF2B5EF4-FFF2-40B4-BE49-F238E27FC236}">
                <a16:creationId xmlns:a16="http://schemas.microsoft.com/office/drawing/2014/main" id="{1ACE1D01-ADD2-1D46-9ACF-8C2CD72DD802}"/>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2198987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BBF-B898-4624-B87C-C9C27F49D9E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5CA9F520-0160-42BB-B5EB-28655875459A}"/>
              </a:ext>
            </a:extLst>
          </p:cNvPr>
          <p:cNvSpPr>
            <a:spLocks noGrp="1"/>
          </p:cNvSpPr>
          <p:nvPr>
            <p:ph type="dt" sz="half" idx="10"/>
          </p:nvPr>
        </p:nvSpPr>
        <p:spPr/>
        <p:txBody>
          <a:bodyPr/>
          <a:lstStyle/>
          <a:p>
            <a:fld id="{910E352A-076E-A34C-9D6F-744FC89BEB88}" type="datetime1">
              <a:rPr lang="en-US" smtClean="0"/>
              <a:t>9/18/23</a:t>
            </a:fld>
            <a:endParaRPr lang="en-US"/>
          </a:p>
        </p:txBody>
      </p:sp>
      <p:sp>
        <p:nvSpPr>
          <p:cNvPr id="6" name="Footer Placeholder 5">
            <a:extLst>
              <a:ext uri="{FF2B5EF4-FFF2-40B4-BE49-F238E27FC236}">
                <a16:creationId xmlns:a16="http://schemas.microsoft.com/office/drawing/2014/main" id="{701A3B6F-84CB-4C28-9DCE-EAEAE48962F1}"/>
              </a:ext>
            </a:extLst>
          </p:cNvPr>
          <p:cNvSpPr>
            <a:spLocks noGrp="1"/>
          </p:cNvSpPr>
          <p:nvPr>
            <p:ph type="ftr" sz="quarter" idx="11"/>
          </p:nvPr>
        </p:nvSpPr>
        <p:spPr/>
        <p:txBody>
          <a:bodyPr/>
          <a:lstStyle/>
          <a:p>
            <a:r>
              <a:rPr lang="en-US"/>
              <a:t>Simon Vandekar</a:t>
            </a:r>
          </a:p>
        </p:txBody>
      </p:sp>
      <p:sp>
        <p:nvSpPr>
          <p:cNvPr id="7" name="Slide Number Placeholder 6">
            <a:extLst>
              <a:ext uri="{FF2B5EF4-FFF2-40B4-BE49-F238E27FC236}">
                <a16:creationId xmlns:a16="http://schemas.microsoft.com/office/drawing/2014/main" id="{C8C62515-3D0D-4553-8E2C-85E88BDCD5ED}"/>
              </a:ext>
            </a:extLst>
          </p:cNvPr>
          <p:cNvSpPr>
            <a:spLocks noGrp="1"/>
          </p:cNvSpPr>
          <p:nvPr>
            <p:ph type="sldNum" sz="quarter" idx="12"/>
          </p:nvPr>
        </p:nvSpPr>
        <p:spPr/>
        <p:txBody>
          <a:bodyPr/>
          <a:lstStyle/>
          <a:p>
            <a:fld id="{3342767F-C36F-43F3-A3EC-D3C6B44B9C04}" type="slidenum">
              <a:rPr lang="en-US" smtClean="0"/>
              <a:t>‹#›</a:t>
            </a:fld>
            <a:endParaRPr lang="en-US"/>
          </a:p>
        </p:txBody>
      </p:sp>
      <p:sp>
        <p:nvSpPr>
          <p:cNvPr id="9" name="Content Placeholder 8">
            <a:extLst>
              <a:ext uri="{FF2B5EF4-FFF2-40B4-BE49-F238E27FC236}">
                <a16:creationId xmlns:a16="http://schemas.microsoft.com/office/drawing/2014/main" id="{41AE5E0F-98A9-4F28-ADEB-A5575BAFF895}"/>
              </a:ext>
            </a:extLst>
          </p:cNvPr>
          <p:cNvSpPr>
            <a:spLocks noGrp="1"/>
          </p:cNvSpPr>
          <p:nvPr>
            <p:ph sz="quarter" idx="13"/>
          </p:nvPr>
        </p:nvSpPr>
        <p:spPr>
          <a:xfrm>
            <a:off x="838200"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F9A8B0E0-E07A-49F7-B25F-4B478FADB3A8}"/>
              </a:ext>
            </a:extLst>
          </p:cNvPr>
          <p:cNvSpPr>
            <a:spLocks noGrp="1"/>
          </p:cNvSpPr>
          <p:nvPr>
            <p:ph sz="quarter" idx="14"/>
          </p:nvPr>
        </p:nvSpPr>
        <p:spPr>
          <a:xfrm>
            <a:off x="6221186"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lnSpc>
                <a:spcPct val="150000"/>
              </a:lnSpc>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6897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BBF-B898-4624-B87C-C9C27F49D9E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5CA9F520-0160-42BB-B5EB-28655875459A}"/>
              </a:ext>
            </a:extLst>
          </p:cNvPr>
          <p:cNvSpPr>
            <a:spLocks noGrp="1"/>
          </p:cNvSpPr>
          <p:nvPr>
            <p:ph type="dt" sz="half" idx="10"/>
          </p:nvPr>
        </p:nvSpPr>
        <p:spPr/>
        <p:txBody>
          <a:bodyPr/>
          <a:lstStyle/>
          <a:p>
            <a:fld id="{4334DFAE-DCC0-F94C-BB27-BB5C4B4F8DAF}" type="datetime1">
              <a:rPr lang="en-US" smtClean="0"/>
              <a:t>9/18/23</a:t>
            </a:fld>
            <a:endParaRPr lang="en-US"/>
          </a:p>
        </p:txBody>
      </p:sp>
      <p:sp>
        <p:nvSpPr>
          <p:cNvPr id="6" name="Footer Placeholder 5">
            <a:extLst>
              <a:ext uri="{FF2B5EF4-FFF2-40B4-BE49-F238E27FC236}">
                <a16:creationId xmlns:a16="http://schemas.microsoft.com/office/drawing/2014/main" id="{701A3B6F-84CB-4C28-9DCE-EAEAE48962F1}"/>
              </a:ext>
            </a:extLst>
          </p:cNvPr>
          <p:cNvSpPr>
            <a:spLocks noGrp="1"/>
          </p:cNvSpPr>
          <p:nvPr>
            <p:ph type="ftr" sz="quarter" idx="11"/>
          </p:nvPr>
        </p:nvSpPr>
        <p:spPr/>
        <p:txBody>
          <a:bodyPr/>
          <a:lstStyle/>
          <a:p>
            <a:r>
              <a:rPr lang="en-US"/>
              <a:t>Simon Vandekar</a:t>
            </a:r>
          </a:p>
        </p:txBody>
      </p:sp>
      <p:sp>
        <p:nvSpPr>
          <p:cNvPr id="7" name="Slide Number Placeholder 6">
            <a:extLst>
              <a:ext uri="{FF2B5EF4-FFF2-40B4-BE49-F238E27FC236}">
                <a16:creationId xmlns:a16="http://schemas.microsoft.com/office/drawing/2014/main" id="{C8C62515-3D0D-4553-8E2C-85E88BDCD5ED}"/>
              </a:ext>
            </a:extLst>
          </p:cNvPr>
          <p:cNvSpPr>
            <a:spLocks noGrp="1"/>
          </p:cNvSpPr>
          <p:nvPr>
            <p:ph type="sldNum" sz="quarter" idx="12"/>
          </p:nvPr>
        </p:nvSpPr>
        <p:spPr/>
        <p:txBody>
          <a:bodyPr/>
          <a:lstStyle/>
          <a:p>
            <a:fld id="{3342767F-C36F-43F3-A3EC-D3C6B44B9C04}" type="slidenum">
              <a:rPr lang="en-US" smtClean="0"/>
              <a:t>‹#›</a:t>
            </a:fld>
            <a:endParaRPr lang="en-US"/>
          </a:p>
        </p:txBody>
      </p:sp>
      <p:sp>
        <p:nvSpPr>
          <p:cNvPr id="9" name="Content Placeholder 8">
            <a:extLst>
              <a:ext uri="{FF2B5EF4-FFF2-40B4-BE49-F238E27FC236}">
                <a16:creationId xmlns:a16="http://schemas.microsoft.com/office/drawing/2014/main" id="{41AE5E0F-98A9-4F28-ADEB-A5575BAFF895}"/>
              </a:ext>
            </a:extLst>
          </p:cNvPr>
          <p:cNvSpPr>
            <a:spLocks noGrp="1"/>
          </p:cNvSpPr>
          <p:nvPr>
            <p:ph sz="quarter" idx="13"/>
          </p:nvPr>
        </p:nvSpPr>
        <p:spPr>
          <a:xfrm>
            <a:off x="838200"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F9A8B0E0-E07A-49F7-B25F-4B478FADB3A8}"/>
              </a:ext>
            </a:extLst>
          </p:cNvPr>
          <p:cNvSpPr>
            <a:spLocks noGrp="1"/>
          </p:cNvSpPr>
          <p:nvPr>
            <p:ph sz="quarter" idx="14"/>
          </p:nvPr>
        </p:nvSpPr>
        <p:spPr>
          <a:xfrm>
            <a:off x="6221186"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lnSpc>
                <a:spcPct val="150000"/>
              </a:lnSpc>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7742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BBF-B898-4624-B87C-C9C27F49D9E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5CA9F520-0160-42BB-B5EB-28655875459A}"/>
              </a:ext>
            </a:extLst>
          </p:cNvPr>
          <p:cNvSpPr>
            <a:spLocks noGrp="1"/>
          </p:cNvSpPr>
          <p:nvPr>
            <p:ph type="dt" sz="half" idx="10"/>
          </p:nvPr>
        </p:nvSpPr>
        <p:spPr/>
        <p:txBody>
          <a:bodyPr/>
          <a:lstStyle/>
          <a:p>
            <a:fld id="{2C526C2F-F5FA-EC4E-8759-AFBA69FC1243}" type="datetime1">
              <a:rPr lang="en-US" smtClean="0"/>
              <a:t>9/18/23</a:t>
            </a:fld>
            <a:endParaRPr lang="en-US"/>
          </a:p>
        </p:txBody>
      </p:sp>
      <p:sp>
        <p:nvSpPr>
          <p:cNvPr id="6" name="Footer Placeholder 5">
            <a:extLst>
              <a:ext uri="{FF2B5EF4-FFF2-40B4-BE49-F238E27FC236}">
                <a16:creationId xmlns:a16="http://schemas.microsoft.com/office/drawing/2014/main" id="{701A3B6F-84CB-4C28-9DCE-EAEAE48962F1}"/>
              </a:ext>
            </a:extLst>
          </p:cNvPr>
          <p:cNvSpPr>
            <a:spLocks noGrp="1"/>
          </p:cNvSpPr>
          <p:nvPr>
            <p:ph type="ftr" sz="quarter" idx="11"/>
          </p:nvPr>
        </p:nvSpPr>
        <p:spPr/>
        <p:txBody>
          <a:bodyPr/>
          <a:lstStyle/>
          <a:p>
            <a:r>
              <a:rPr lang="en-US"/>
              <a:t>Simon Vandekar</a:t>
            </a:r>
          </a:p>
        </p:txBody>
      </p:sp>
      <p:sp>
        <p:nvSpPr>
          <p:cNvPr id="7" name="Slide Number Placeholder 6">
            <a:extLst>
              <a:ext uri="{FF2B5EF4-FFF2-40B4-BE49-F238E27FC236}">
                <a16:creationId xmlns:a16="http://schemas.microsoft.com/office/drawing/2014/main" id="{C8C62515-3D0D-4553-8E2C-85E88BDCD5ED}"/>
              </a:ext>
            </a:extLst>
          </p:cNvPr>
          <p:cNvSpPr>
            <a:spLocks noGrp="1"/>
          </p:cNvSpPr>
          <p:nvPr>
            <p:ph type="sldNum" sz="quarter" idx="12"/>
          </p:nvPr>
        </p:nvSpPr>
        <p:spPr/>
        <p:txBody>
          <a:bodyPr/>
          <a:lstStyle/>
          <a:p>
            <a:fld id="{3342767F-C36F-43F3-A3EC-D3C6B44B9C04}" type="slidenum">
              <a:rPr lang="en-US" smtClean="0"/>
              <a:t>‹#›</a:t>
            </a:fld>
            <a:endParaRPr lang="en-US"/>
          </a:p>
        </p:txBody>
      </p:sp>
      <p:sp>
        <p:nvSpPr>
          <p:cNvPr id="9" name="Content Placeholder 8">
            <a:extLst>
              <a:ext uri="{FF2B5EF4-FFF2-40B4-BE49-F238E27FC236}">
                <a16:creationId xmlns:a16="http://schemas.microsoft.com/office/drawing/2014/main" id="{41AE5E0F-98A9-4F28-ADEB-A5575BAFF895}"/>
              </a:ext>
            </a:extLst>
          </p:cNvPr>
          <p:cNvSpPr>
            <a:spLocks noGrp="1"/>
          </p:cNvSpPr>
          <p:nvPr>
            <p:ph sz="quarter" idx="13"/>
          </p:nvPr>
        </p:nvSpPr>
        <p:spPr>
          <a:xfrm>
            <a:off x="838200"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F9A8B0E0-E07A-49F7-B25F-4B478FADB3A8}"/>
              </a:ext>
            </a:extLst>
          </p:cNvPr>
          <p:cNvSpPr>
            <a:spLocks noGrp="1"/>
          </p:cNvSpPr>
          <p:nvPr>
            <p:ph sz="quarter" idx="14"/>
          </p:nvPr>
        </p:nvSpPr>
        <p:spPr>
          <a:xfrm>
            <a:off x="6221186"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lnSpc>
                <a:spcPct val="150000"/>
              </a:lnSpc>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132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CBBF-B898-4624-B87C-C9C27F49D9E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5CA9F520-0160-42BB-B5EB-28655875459A}"/>
              </a:ext>
            </a:extLst>
          </p:cNvPr>
          <p:cNvSpPr>
            <a:spLocks noGrp="1"/>
          </p:cNvSpPr>
          <p:nvPr>
            <p:ph type="dt" sz="half" idx="10"/>
          </p:nvPr>
        </p:nvSpPr>
        <p:spPr/>
        <p:txBody>
          <a:bodyPr/>
          <a:lstStyle/>
          <a:p>
            <a:fld id="{C4E3485B-840C-8747-BF8C-9F9CD26622A3}" type="datetime1">
              <a:rPr lang="en-US" smtClean="0"/>
              <a:t>9/18/23</a:t>
            </a:fld>
            <a:endParaRPr lang="en-US"/>
          </a:p>
        </p:txBody>
      </p:sp>
      <p:sp>
        <p:nvSpPr>
          <p:cNvPr id="6" name="Footer Placeholder 5">
            <a:extLst>
              <a:ext uri="{FF2B5EF4-FFF2-40B4-BE49-F238E27FC236}">
                <a16:creationId xmlns:a16="http://schemas.microsoft.com/office/drawing/2014/main" id="{701A3B6F-84CB-4C28-9DCE-EAEAE48962F1}"/>
              </a:ext>
            </a:extLst>
          </p:cNvPr>
          <p:cNvSpPr>
            <a:spLocks noGrp="1"/>
          </p:cNvSpPr>
          <p:nvPr>
            <p:ph type="ftr" sz="quarter" idx="11"/>
          </p:nvPr>
        </p:nvSpPr>
        <p:spPr/>
        <p:txBody>
          <a:bodyPr/>
          <a:lstStyle/>
          <a:p>
            <a:r>
              <a:rPr lang="en-US"/>
              <a:t>Simon Vandekar</a:t>
            </a:r>
          </a:p>
        </p:txBody>
      </p:sp>
      <p:sp>
        <p:nvSpPr>
          <p:cNvPr id="7" name="Slide Number Placeholder 6">
            <a:extLst>
              <a:ext uri="{FF2B5EF4-FFF2-40B4-BE49-F238E27FC236}">
                <a16:creationId xmlns:a16="http://schemas.microsoft.com/office/drawing/2014/main" id="{C8C62515-3D0D-4553-8E2C-85E88BDCD5ED}"/>
              </a:ext>
            </a:extLst>
          </p:cNvPr>
          <p:cNvSpPr>
            <a:spLocks noGrp="1"/>
          </p:cNvSpPr>
          <p:nvPr>
            <p:ph type="sldNum" sz="quarter" idx="12"/>
          </p:nvPr>
        </p:nvSpPr>
        <p:spPr/>
        <p:txBody>
          <a:bodyPr/>
          <a:lstStyle/>
          <a:p>
            <a:fld id="{3342767F-C36F-43F3-A3EC-D3C6B44B9C04}" type="slidenum">
              <a:rPr lang="en-US" smtClean="0"/>
              <a:t>‹#›</a:t>
            </a:fld>
            <a:endParaRPr lang="en-US"/>
          </a:p>
        </p:txBody>
      </p:sp>
      <p:sp>
        <p:nvSpPr>
          <p:cNvPr id="9" name="Content Placeholder 8">
            <a:extLst>
              <a:ext uri="{FF2B5EF4-FFF2-40B4-BE49-F238E27FC236}">
                <a16:creationId xmlns:a16="http://schemas.microsoft.com/office/drawing/2014/main" id="{41AE5E0F-98A9-4F28-ADEB-A5575BAFF895}"/>
              </a:ext>
            </a:extLst>
          </p:cNvPr>
          <p:cNvSpPr>
            <a:spLocks noGrp="1"/>
          </p:cNvSpPr>
          <p:nvPr>
            <p:ph sz="quarter" idx="13"/>
          </p:nvPr>
        </p:nvSpPr>
        <p:spPr>
          <a:xfrm>
            <a:off x="838200"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F9A8B0E0-E07A-49F7-B25F-4B478FADB3A8}"/>
              </a:ext>
            </a:extLst>
          </p:cNvPr>
          <p:cNvSpPr>
            <a:spLocks noGrp="1"/>
          </p:cNvSpPr>
          <p:nvPr>
            <p:ph sz="quarter" idx="14"/>
          </p:nvPr>
        </p:nvSpPr>
        <p:spPr>
          <a:xfrm>
            <a:off x="6221186" y="2122488"/>
            <a:ext cx="5132614" cy="4083050"/>
          </a:xfrm>
        </p:spPr>
        <p:txBody>
          <a:bodyPr>
            <a:noAutofit/>
          </a:bodyPr>
          <a:lstStyle>
            <a:lvl1pPr marL="0" indent="0">
              <a:buFont typeface="Segoe UI" panose="020B0502040204020203" pitchFamily="34" charset="0"/>
              <a:buChar char=" "/>
              <a:defRPr sz="1800" b="1">
                <a:solidFill>
                  <a:schemeClr val="accent1"/>
                </a:solidFill>
              </a:defRPr>
            </a:lvl1pPr>
            <a:lvl2pPr marL="65088" indent="-65088">
              <a:lnSpc>
                <a:spcPct val="150000"/>
              </a:lnSpc>
              <a:spcBef>
                <a:spcPts val="1800"/>
              </a:spcBef>
              <a:spcAft>
                <a:spcPts val="600"/>
              </a:spcAft>
              <a:buFont typeface="Segoe UI" panose="020B0502040204020203" pitchFamily="34" charset="0"/>
              <a:buChar char=" "/>
              <a:defRPr sz="1600"/>
            </a:lvl2pPr>
            <a:lvl3pPr marL="571500" indent="-228600">
              <a:buClr>
                <a:schemeClr val="accent1"/>
              </a:buClr>
              <a:buFont typeface="Wingdings" panose="05000000000000000000" pitchFamily="2" charset="2"/>
              <a:buChar char="§"/>
              <a:defRPr sz="1400"/>
            </a:lvl3pPr>
            <a:lvl4pPr marL="1093788" indent="-228600">
              <a:defRPr sz="1200"/>
            </a:lvl4pPr>
            <a:lvl5pPr marL="1093788"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828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69ED-C7C6-6A49-8351-0CEF2A0C67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1E73B-FC72-DB4F-BA39-BEC101909B3B}"/>
              </a:ext>
            </a:extLst>
          </p:cNvPr>
          <p:cNvSpPr>
            <a:spLocks noGrp="1"/>
          </p:cNvSpPr>
          <p:nvPr>
            <p:ph idx="1"/>
          </p:nvPr>
        </p:nvSpPr>
        <p:spPr>
          <a:xfrm>
            <a:off x="838200" y="1690688"/>
            <a:ext cx="10515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1866F7D-C8B7-D045-A073-50FE32E884EB}"/>
              </a:ext>
            </a:extLst>
          </p:cNvPr>
          <p:cNvSpPr>
            <a:spLocks noGrp="1"/>
          </p:cNvSpPr>
          <p:nvPr>
            <p:ph type="dt" sz="half" idx="10"/>
          </p:nvPr>
        </p:nvSpPr>
        <p:spPr>
          <a:xfrm>
            <a:off x="838200" y="6356350"/>
            <a:ext cx="2743200" cy="365125"/>
          </a:xfrm>
          <a:prstGeom prst="rect">
            <a:avLst/>
          </a:prstGeom>
        </p:spPr>
        <p:txBody>
          <a:bodyPr/>
          <a:lstStyle/>
          <a:p>
            <a:fld id="{FAB998D7-3513-024D-9F0B-0F45586B29E6}" type="datetime1">
              <a:rPr lang="en-US" smtClean="0"/>
              <a:t>9/18/23</a:t>
            </a:fld>
            <a:endParaRPr lang="en-US"/>
          </a:p>
        </p:txBody>
      </p:sp>
      <p:sp>
        <p:nvSpPr>
          <p:cNvPr id="5" name="Footer Placeholder 4">
            <a:extLst>
              <a:ext uri="{FF2B5EF4-FFF2-40B4-BE49-F238E27FC236}">
                <a16:creationId xmlns:a16="http://schemas.microsoft.com/office/drawing/2014/main" id="{93D98104-C6DB-F24D-9D2C-2DB3DF303694}"/>
              </a:ext>
            </a:extLst>
          </p:cNvPr>
          <p:cNvSpPr>
            <a:spLocks noGrp="1"/>
          </p:cNvSpPr>
          <p:nvPr>
            <p:ph type="ftr" sz="quarter" idx="11"/>
          </p:nvPr>
        </p:nvSpPr>
        <p:spPr/>
        <p:txBody>
          <a:bodyPr/>
          <a:lstStyle/>
          <a:p>
            <a:r>
              <a:rPr lang="en-US"/>
              <a:t>Simon Vandekar</a:t>
            </a:r>
          </a:p>
        </p:txBody>
      </p:sp>
      <p:sp>
        <p:nvSpPr>
          <p:cNvPr id="6" name="Slide Number Placeholder 5">
            <a:extLst>
              <a:ext uri="{FF2B5EF4-FFF2-40B4-BE49-F238E27FC236}">
                <a16:creationId xmlns:a16="http://schemas.microsoft.com/office/drawing/2014/main" id="{46A7E001-D790-3F4B-B41C-5AA6B4310289}"/>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34531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67F5-F095-7B49-913F-87915E6313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C7D6AE-7CE3-F74A-ACD9-B5C9140985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33A06A-AAEE-F44B-A7C6-E6748E537EB4}"/>
              </a:ext>
            </a:extLst>
          </p:cNvPr>
          <p:cNvSpPr>
            <a:spLocks noGrp="1"/>
          </p:cNvSpPr>
          <p:nvPr>
            <p:ph type="dt" sz="half" idx="10"/>
          </p:nvPr>
        </p:nvSpPr>
        <p:spPr>
          <a:xfrm>
            <a:off x="838200" y="6356350"/>
            <a:ext cx="2743200" cy="365125"/>
          </a:xfrm>
          <a:prstGeom prst="rect">
            <a:avLst/>
          </a:prstGeom>
        </p:spPr>
        <p:txBody>
          <a:bodyPr/>
          <a:lstStyle/>
          <a:p>
            <a:fld id="{9D7E05B9-731C-3F48-8870-84BA89CEBA72}" type="datetime1">
              <a:rPr lang="en-US" smtClean="0"/>
              <a:t>9/18/23</a:t>
            </a:fld>
            <a:endParaRPr lang="en-US"/>
          </a:p>
        </p:txBody>
      </p:sp>
      <p:sp>
        <p:nvSpPr>
          <p:cNvPr id="5" name="Footer Placeholder 4">
            <a:extLst>
              <a:ext uri="{FF2B5EF4-FFF2-40B4-BE49-F238E27FC236}">
                <a16:creationId xmlns:a16="http://schemas.microsoft.com/office/drawing/2014/main" id="{C9B01614-0F7B-5A4B-B810-10A62622799C}"/>
              </a:ext>
            </a:extLst>
          </p:cNvPr>
          <p:cNvSpPr>
            <a:spLocks noGrp="1"/>
          </p:cNvSpPr>
          <p:nvPr>
            <p:ph type="ftr" sz="quarter" idx="11"/>
          </p:nvPr>
        </p:nvSpPr>
        <p:spPr/>
        <p:txBody>
          <a:bodyPr/>
          <a:lstStyle/>
          <a:p>
            <a:r>
              <a:rPr lang="en-US"/>
              <a:t>Simon Vandekar</a:t>
            </a:r>
          </a:p>
        </p:txBody>
      </p:sp>
      <p:sp>
        <p:nvSpPr>
          <p:cNvPr id="6" name="Slide Number Placeholder 5">
            <a:extLst>
              <a:ext uri="{FF2B5EF4-FFF2-40B4-BE49-F238E27FC236}">
                <a16:creationId xmlns:a16="http://schemas.microsoft.com/office/drawing/2014/main" id="{C9A40068-F63D-C242-A8D2-A43507564EC4}"/>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4112246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AD1C-31AF-AF4E-8937-241BC7ADDA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8424F5-DA50-A547-BF46-48A647B9F46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B8392F-1D89-784B-89DE-BA4741E8E4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1593F2-3E39-1F4C-8D57-A3120E0AAC8B}"/>
              </a:ext>
            </a:extLst>
          </p:cNvPr>
          <p:cNvSpPr>
            <a:spLocks noGrp="1"/>
          </p:cNvSpPr>
          <p:nvPr>
            <p:ph type="dt" sz="half" idx="10"/>
          </p:nvPr>
        </p:nvSpPr>
        <p:spPr>
          <a:xfrm>
            <a:off x="838200" y="6356350"/>
            <a:ext cx="2743200" cy="365125"/>
          </a:xfrm>
          <a:prstGeom prst="rect">
            <a:avLst/>
          </a:prstGeom>
        </p:spPr>
        <p:txBody>
          <a:bodyPr/>
          <a:lstStyle/>
          <a:p>
            <a:fld id="{0D617873-456A-0045-8721-8FD8506D7909}" type="datetime1">
              <a:rPr lang="en-US" smtClean="0"/>
              <a:t>9/18/23</a:t>
            </a:fld>
            <a:endParaRPr lang="en-US"/>
          </a:p>
        </p:txBody>
      </p:sp>
      <p:sp>
        <p:nvSpPr>
          <p:cNvPr id="6" name="Footer Placeholder 5">
            <a:extLst>
              <a:ext uri="{FF2B5EF4-FFF2-40B4-BE49-F238E27FC236}">
                <a16:creationId xmlns:a16="http://schemas.microsoft.com/office/drawing/2014/main" id="{337CE201-A019-8F4F-BA0F-42E5486AB0C9}"/>
              </a:ext>
            </a:extLst>
          </p:cNvPr>
          <p:cNvSpPr>
            <a:spLocks noGrp="1"/>
          </p:cNvSpPr>
          <p:nvPr>
            <p:ph type="ftr" sz="quarter" idx="11"/>
          </p:nvPr>
        </p:nvSpPr>
        <p:spPr/>
        <p:txBody>
          <a:bodyPr/>
          <a:lstStyle/>
          <a:p>
            <a:r>
              <a:rPr lang="en-US"/>
              <a:t>Simon Vandekar</a:t>
            </a:r>
          </a:p>
        </p:txBody>
      </p:sp>
      <p:sp>
        <p:nvSpPr>
          <p:cNvPr id="7" name="Slide Number Placeholder 6">
            <a:extLst>
              <a:ext uri="{FF2B5EF4-FFF2-40B4-BE49-F238E27FC236}">
                <a16:creationId xmlns:a16="http://schemas.microsoft.com/office/drawing/2014/main" id="{A14FC246-2DB5-2547-ADF4-633D3A235FFB}"/>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57356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F67E-FD2A-5D4A-A2FE-D24C6AC5D3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619FBA-492C-B449-9670-B80EDB57E3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5152E4-51E0-0D4E-8F62-24AB8960952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FFF3EA-26D9-D446-9780-FE8C54DE2B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5603B43-1030-CC45-A9CC-E340F4EEFF3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062E0E-2943-6C40-ACA6-68A8759B14F0}"/>
              </a:ext>
            </a:extLst>
          </p:cNvPr>
          <p:cNvSpPr>
            <a:spLocks noGrp="1"/>
          </p:cNvSpPr>
          <p:nvPr>
            <p:ph type="dt" sz="half" idx="10"/>
          </p:nvPr>
        </p:nvSpPr>
        <p:spPr>
          <a:xfrm>
            <a:off x="838200" y="6356350"/>
            <a:ext cx="2743200" cy="365125"/>
          </a:xfrm>
          <a:prstGeom prst="rect">
            <a:avLst/>
          </a:prstGeom>
        </p:spPr>
        <p:txBody>
          <a:bodyPr/>
          <a:lstStyle/>
          <a:p>
            <a:fld id="{0CCFF0B2-95DA-8443-AB47-21CE7D540161}" type="datetime1">
              <a:rPr lang="en-US" smtClean="0"/>
              <a:t>9/18/23</a:t>
            </a:fld>
            <a:endParaRPr lang="en-US"/>
          </a:p>
        </p:txBody>
      </p:sp>
      <p:sp>
        <p:nvSpPr>
          <p:cNvPr id="8" name="Footer Placeholder 7">
            <a:extLst>
              <a:ext uri="{FF2B5EF4-FFF2-40B4-BE49-F238E27FC236}">
                <a16:creationId xmlns:a16="http://schemas.microsoft.com/office/drawing/2014/main" id="{A5162134-514E-5849-BD21-79680682ACD9}"/>
              </a:ext>
            </a:extLst>
          </p:cNvPr>
          <p:cNvSpPr>
            <a:spLocks noGrp="1"/>
          </p:cNvSpPr>
          <p:nvPr>
            <p:ph type="ftr" sz="quarter" idx="11"/>
          </p:nvPr>
        </p:nvSpPr>
        <p:spPr/>
        <p:txBody>
          <a:bodyPr/>
          <a:lstStyle/>
          <a:p>
            <a:r>
              <a:rPr lang="en-US"/>
              <a:t>Simon Vandekar</a:t>
            </a:r>
          </a:p>
        </p:txBody>
      </p:sp>
      <p:sp>
        <p:nvSpPr>
          <p:cNvPr id="9" name="Slide Number Placeholder 8">
            <a:extLst>
              <a:ext uri="{FF2B5EF4-FFF2-40B4-BE49-F238E27FC236}">
                <a16:creationId xmlns:a16="http://schemas.microsoft.com/office/drawing/2014/main" id="{28E22AA2-8EFB-7F4E-8A84-AEBB3049771C}"/>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417683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0C15-E9AC-8442-A53C-86181F0677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CD931-BF27-CC4C-B3D5-267B2EE14098}"/>
              </a:ext>
            </a:extLst>
          </p:cNvPr>
          <p:cNvSpPr>
            <a:spLocks noGrp="1"/>
          </p:cNvSpPr>
          <p:nvPr>
            <p:ph type="dt" sz="half" idx="10"/>
          </p:nvPr>
        </p:nvSpPr>
        <p:spPr>
          <a:xfrm>
            <a:off x="838200" y="6356350"/>
            <a:ext cx="2743200" cy="365125"/>
          </a:xfrm>
          <a:prstGeom prst="rect">
            <a:avLst/>
          </a:prstGeom>
        </p:spPr>
        <p:txBody>
          <a:bodyPr/>
          <a:lstStyle/>
          <a:p>
            <a:fld id="{BCE3EBA9-E80D-384F-B43C-6B44F79F0804}" type="datetime1">
              <a:rPr lang="en-US" smtClean="0"/>
              <a:t>9/18/23</a:t>
            </a:fld>
            <a:endParaRPr lang="en-US"/>
          </a:p>
        </p:txBody>
      </p:sp>
      <p:sp>
        <p:nvSpPr>
          <p:cNvPr id="4" name="Footer Placeholder 3">
            <a:extLst>
              <a:ext uri="{FF2B5EF4-FFF2-40B4-BE49-F238E27FC236}">
                <a16:creationId xmlns:a16="http://schemas.microsoft.com/office/drawing/2014/main" id="{D29592A0-E52A-F547-97F6-18E08BA155D5}"/>
              </a:ext>
            </a:extLst>
          </p:cNvPr>
          <p:cNvSpPr>
            <a:spLocks noGrp="1"/>
          </p:cNvSpPr>
          <p:nvPr>
            <p:ph type="ftr" sz="quarter" idx="11"/>
          </p:nvPr>
        </p:nvSpPr>
        <p:spPr/>
        <p:txBody>
          <a:bodyPr/>
          <a:lstStyle/>
          <a:p>
            <a:r>
              <a:rPr lang="en-US"/>
              <a:t>Simon Vandekar</a:t>
            </a:r>
          </a:p>
        </p:txBody>
      </p:sp>
      <p:sp>
        <p:nvSpPr>
          <p:cNvPr id="5" name="Slide Number Placeholder 4">
            <a:extLst>
              <a:ext uri="{FF2B5EF4-FFF2-40B4-BE49-F238E27FC236}">
                <a16:creationId xmlns:a16="http://schemas.microsoft.com/office/drawing/2014/main" id="{443520D0-1E27-0E4B-B0D8-04F127294881}"/>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317143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235CA0-51C9-CC49-B500-5F48E484DA80}"/>
              </a:ext>
            </a:extLst>
          </p:cNvPr>
          <p:cNvSpPr>
            <a:spLocks noGrp="1"/>
          </p:cNvSpPr>
          <p:nvPr>
            <p:ph type="dt" sz="half" idx="10"/>
          </p:nvPr>
        </p:nvSpPr>
        <p:spPr>
          <a:xfrm>
            <a:off x="838200" y="6356350"/>
            <a:ext cx="2743200" cy="365125"/>
          </a:xfrm>
          <a:prstGeom prst="rect">
            <a:avLst/>
          </a:prstGeom>
        </p:spPr>
        <p:txBody>
          <a:bodyPr/>
          <a:lstStyle/>
          <a:p>
            <a:fld id="{F7C8CDA2-F80C-354B-8C7E-7BFD0C85644B}" type="datetime1">
              <a:rPr lang="en-US" smtClean="0"/>
              <a:t>9/18/23</a:t>
            </a:fld>
            <a:endParaRPr lang="en-US"/>
          </a:p>
        </p:txBody>
      </p:sp>
      <p:sp>
        <p:nvSpPr>
          <p:cNvPr id="3" name="Footer Placeholder 2">
            <a:extLst>
              <a:ext uri="{FF2B5EF4-FFF2-40B4-BE49-F238E27FC236}">
                <a16:creationId xmlns:a16="http://schemas.microsoft.com/office/drawing/2014/main" id="{70613813-400C-6741-BCBB-AE570621E9B7}"/>
              </a:ext>
            </a:extLst>
          </p:cNvPr>
          <p:cNvSpPr>
            <a:spLocks noGrp="1"/>
          </p:cNvSpPr>
          <p:nvPr>
            <p:ph type="ftr" sz="quarter" idx="11"/>
          </p:nvPr>
        </p:nvSpPr>
        <p:spPr/>
        <p:txBody>
          <a:bodyPr/>
          <a:lstStyle/>
          <a:p>
            <a:r>
              <a:rPr lang="en-US"/>
              <a:t>Simon Vandekar</a:t>
            </a:r>
          </a:p>
        </p:txBody>
      </p:sp>
      <p:sp>
        <p:nvSpPr>
          <p:cNvPr id="4" name="Slide Number Placeholder 3">
            <a:extLst>
              <a:ext uri="{FF2B5EF4-FFF2-40B4-BE49-F238E27FC236}">
                <a16:creationId xmlns:a16="http://schemas.microsoft.com/office/drawing/2014/main" id="{1E034214-65DD-224C-A540-E4703FE06D4A}"/>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834270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32BB-9731-C046-83AC-13D120922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ED9FE6-E9D0-ED43-B9E5-1530221214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E38BD-9B9C-1B47-A7AD-D4BCD1DB8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ABDEDD-3140-3348-8788-D1950DEDF367}"/>
              </a:ext>
            </a:extLst>
          </p:cNvPr>
          <p:cNvSpPr>
            <a:spLocks noGrp="1"/>
          </p:cNvSpPr>
          <p:nvPr>
            <p:ph type="dt" sz="half" idx="10"/>
          </p:nvPr>
        </p:nvSpPr>
        <p:spPr>
          <a:xfrm>
            <a:off x="838200" y="6356350"/>
            <a:ext cx="2743200" cy="365125"/>
          </a:xfrm>
          <a:prstGeom prst="rect">
            <a:avLst/>
          </a:prstGeom>
        </p:spPr>
        <p:txBody>
          <a:bodyPr/>
          <a:lstStyle/>
          <a:p>
            <a:fld id="{D8486CA6-0284-CE49-ABFB-F0ED2FFB6BEB}" type="datetime1">
              <a:rPr lang="en-US" smtClean="0"/>
              <a:t>9/18/23</a:t>
            </a:fld>
            <a:endParaRPr lang="en-US"/>
          </a:p>
        </p:txBody>
      </p:sp>
      <p:sp>
        <p:nvSpPr>
          <p:cNvPr id="6" name="Footer Placeholder 5">
            <a:extLst>
              <a:ext uri="{FF2B5EF4-FFF2-40B4-BE49-F238E27FC236}">
                <a16:creationId xmlns:a16="http://schemas.microsoft.com/office/drawing/2014/main" id="{2EAB3CD9-3480-AB4E-9989-F9CAEA21F0CF}"/>
              </a:ext>
            </a:extLst>
          </p:cNvPr>
          <p:cNvSpPr>
            <a:spLocks noGrp="1"/>
          </p:cNvSpPr>
          <p:nvPr>
            <p:ph type="ftr" sz="quarter" idx="11"/>
          </p:nvPr>
        </p:nvSpPr>
        <p:spPr/>
        <p:txBody>
          <a:bodyPr/>
          <a:lstStyle/>
          <a:p>
            <a:r>
              <a:rPr lang="en-US"/>
              <a:t>Simon Vandekar</a:t>
            </a:r>
          </a:p>
        </p:txBody>
      </p:sp>
      <p:sp>
        <p:nvSpPr>
          <p:cNvPr id="7" name="Slide Number Placeholder 6">
            <a:extLst>
              <a:ext uri="{FF2B5EF4-FFF2-40B4-BE49-F238E27FC236}">
                <a16:creationId xmlns:a16="http://schemas.microsoft.com/office/drawing/2014/main" id="{80DB533B-9899-774C-A9F3-4A626EA8BF1B}"/>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54727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5B1F-7409-714A-B49F-5EF1D4BAD7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9DB65E-2C8A-E840-8EB1-14E9D325DB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60EF12-E339-5744-BEF3-D48A545D3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07C399-8E91-D94F-930F-2810C727C46D}"/>
              </a:ext>
            </a:extLst>
          </p:cNvPr>
          <p:cNvSpPr>
            <a:spLocks noGrp="1"/>
          </p:cNvSpPr>
          <p:nvPr>
            <p:ph type="dt" sz="half" idx="10"/>
          </p:nvPr>
        </p:nvSpPr>
        <p:spPr>
          <a:xfrm>
            <a:off x="838200" y="6356350"/>
            <a:ext cx="2743200" cy="365125"/>
          </a:xfrm>
          <a:prstGeom prst="rect">
            <a:avLst/>
          </a:prstGeom>
        </p:spPr>
        <p:txBody>
          <a:bodyPr/>
          <a:lstStyle/>
          <a:p>
            <a:fld id="{DECED9E5-9CC3-FE45-BA2C-FEFF071B274F}" type="datetime1">
              <a:rPr lang="en-US" smtClean="0"/>
              <a:t>9/18/23</a:t>
            </a:fld>
            <a:endParaRPr lang="en-US"/>
          </a:p>
        </p:txBody>
      </p:sp>
      <p:sp>
        <p:nvSpPr>
          <p:cNvPr id="6" name="Footer Placeholder 5">
            <a:extLst>
              <a:ext uri="{FF2B5EF4-FFF2-40B4-BE49-F238E27FC236}">
                <a16:creationId xmlns:a16="http://schemas.microsoft.com/office/drawing/2014/main" id="{E7473D3D-F942-A241-A1F3-94FCCC4EB745}"/>
              </a:ext>
            </a:extLst>
          </p:cNvPr>
          <p:cNvSpPr>
            <a:spLocks noGrp="1"/>
          </p:cNvSpPr>
          <p:nvPr>
            <p:ph type="ftr" sz="quarter" idx="11"/>
          </p:nvPr>
        </p:nvSpPr>
        <p:spPr/>
        <p:txBody>
          <a:bodyPr/>
          <a:lstStyle/>
          <a:p>
            <a:r>
              <a:rPr lang="en-US"/>
              <a:t>Simon Vandekar</a:t>
            </a:r>
          </a:p>
        </p:txBody>
      </p:sp>
      <p:sp>
        <p:nvSpPr>
          <p:cNvPr id="7" name="Slide Number Placeholder 6">
            <a:extLst>
              <a:ext uri="{FF2B5EF4-FFF2-40B4-BE49-F238E27FC236}">
                <a16:creationId xmlns:a16="http://schemas.microsoft.com/office/drawing/2014/main" id="{FEE7FA1B-9E08-264D-9673-4242914E7FC0}"/>
              </a:ext>
            </a:extLst>
          </p:cNvPr>
          <p:cNvSpPr>
            <a:spLocks noGrp="1"/>
          </p:cNvSpPr>
          <p:nvPr>
            <p:ph type="sldNum" sz="quarter" idx="12"/>
          </p:nvPr>
        </p:nvSpPr>
        <p:spPr/>
        <p:txBody>
          <a:bodyPr/>
          <a:lstStyle/>
          <a:p>
            <a:fld id="{432B1062-8B11-6348-831A-4A0BC9C55C11}" type="slidenum">
              <a:rPr lang="en-US" smtClean="0"/>
              <a:t>‹#›</a:t>
            </a:fld>
            <a:endParaRPr lang="en-US"/>
          </a:p>
        </p:txBody>
      </p:sp>
    </p:spTree>
    <p:extLst>
      <p:ext uri="{BB962C8B-B14F-4D97-AF65-F5344CB8AC3E}">
        <p14:creationId xmlns:p14="http://schemas.microsoft.com/office/powerpoint/2010/main" val="3239622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E687B-9A32-6041-B34C-A63350198C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0E3F7DF-54E7-3F4D-83A1-90EFE1B5FD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47CF53B-16B5-7F41-B8DD-FF10BF1C9C42}"/>
              </a:ext>
            </a:extLst>
          </p:cNvPr>
          <p:cNvSpPr>
            <a:spLocks noGrp="1"/>
          </p:cNvSpPr>
          <p:nvPr>
            <p:ph type="ftr" sz="quarter" idx="3"/>
          </p:nvPr>
        </p:nvSpPr>
        <p:spPr>
          <a:xfrm>
            <a:off x="460022" y="6322482"/>
            <a:ext cx="2646593" cy="365125"/>
          </a:xfrm>
          <a:prstGeom prst="rect">
            <a:avLst/>
          </a:prstGeom>
        </p:spPr>
        <p:txBody>
          <a:bodyPr vert="horz" lIns="91440" tIns="45720" rIns="91440" bIns="45720" rtlCol="0" anchor="ctr"/>
          <a:lstStyle>
            <a:lvl1pPr algn="l">
              <a:defRPr sz="1400">
                <a:solidFill>
                  <a:schemeClr val="bg1"/>
                </a:solidFill>
              </a:defRPr>
            </a:lvl1pPr>
          </a:lstStyle>
          <a:p>
            <a:r>
              <a:rPr lang="en-US"/>
              <a:t>Simon Vandekar</a:t>
            </a:r>
          </a:p>
        </p:txBody>
      </p:sp>
      <p:sp>
        <p:nvSpPr>
          <p:cNvPr id="6" name="Slide Number Placeholder 5">
            <a:extLst>
              <a:ext uri="{FF2B5EF4-FFF2-40B4-BE49-F238E27FC236}">
                <a16:creationId xmlns:a16="http://schemas.microsoft.com/office/drawing/2014/main" id="{9E09AC56-F019-1F4E-BFCB-CE7C2528F57D}"/>
              </a:ext>
            </a:extLst>
          </p:cNvPr>
          <p:cNvSpPr>
            <a:spLocks noGrp="1"/>
          </p:cNvSpPr>
          <p:nvPr>
            <p:ph type="sldNum" sz="quarter" idx="4"/>
          </p:nvPr>
        </p:nvSpPr>
        <p:spPr>
          <a:xfrm>
            <a:off x="8610600" y="6322483"/>
            <a:ext cx="2743200" cy="365125"/>
          </a:xfrm>
          <a:prstGeom prst="rect">
            <a:avLst/>
          </a:prstGeom>
        </p:spPr>
        <p:txBody>
          <a:bodyPr vert="horz" lIns="91440" tIns="45720" rIns="91440" bIns="45720" rtlCol="0" anchor="ctr"/>
          <a:lstStyle>
            <a:lvl1pPr algn="r">
              <a:defRPr sz="1400">
                <a:solidFill>
                  <a:schemeClr val="bg1"/>
                </a:solidFill>
              </a:defRPr>
            </a:lvl1pPr>
          </a:lstStyle>
          <a:p>
            <a:fld id="{432B1062-8B11-6348-831A-4A0BC9C55C11}" type="slidenum">
              <a:rPr lang="en-US" smtClean="0"/>
              <a:pPr/>
              <a:t>‹#›</a:t>
            </a:fld>
            <a:endParaRPr lang="en-US"/>
          </a:p>
        </p:txBody>
      </p:sp>
      <p:pic>
        <p:nvPicPr>
          <p:cNvPr id="7" name="Picture 6">
            <a:extLst>
              <a:ext uri="{FF2B5EF4-FFF2-40B4-BE49-F238E27FC236}">
                <a16:creationId xmlns:a16="http://schemas.microsoft.com/office/drawing/2014/main" id="{78CE6583-DA20-774A-912C-597C1760308B}"/>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4651248" y="6065405"/>
            <a:ext cx="2889504" cy="856699"/>
          </a:xfrm>
          <a:prstGeom prst="rect">
            <a:avLst/>
          </a:prstGeom>
        </p:spPr>
      </p:pic>
    </p:spTree>
    <p:extLst>
      <p:ext uri="{BB962C8B-B14F-4D97-AF65-F5344CB8AC3E}">
        <p14:creationId xmlns:p14="http://schemas.microsoft.com/office/powerpoint/2010/main" val="2991001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5" r:id="rId15"/>
  </p:sldLayoutIdLst>
  <p:hf hdr="0" ftr="0" dt="0"/>
  <p:txStyles>
    <p:titleStyle>
      <a:lvl1pPr algn="l" defTabSz="914400" rtl="0" eaLnBrk="1" latinLnBrk="0" hangingPunct="1">
        <a:lnSpc>
          <a:spcPct val="90000"/>
        </a:lnSpc>
        <a:spcBef>
          <a:spcPct val="0"/>
        </a:spcBef>
        <a:buNone/>
        <a:defRPr sz="44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5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37.png"/><Relationship Id="rId7" Type="http://schemas.openxmlformats.org/officeDocument/2006/relationships/image" Target="../media/image140.png"/><Relationship Id="rId2"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0.png"/><Relationship Id="rId11" Type="http://schemas.openxmlformats.org/officeDocument/2006/relationships/image" Target="../media/image41.png"/><Relationship Id="rId5" Type="http://schemas.openxmlformats.org/officeDocument/2006/relationships/image" Target="../media/image39.png"/><Relationship Id="rId10" Type="http://schemas.openxmlformats.org/officeDocument/2006/relationships/image" Target="../media/image170.png"/><Relationship Id="rId4" Type="http://schemas.openxmlformats.org/officeDocument/2006/relationships/image" Target="../media/image38.png"/><Relationship Id="rId9" Type="http://schemas.openxmlformats.org/officeDocument/2006/relationships/image" Target="../media/image16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10.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34B1DB-7600-9C4C-BEE3-978B0841CFE4}"/>
              </a:ext>
            </a:extLst>
          </p:cNvPr>
          <p:cNvSpPr>
            <a:spLocks noGrp="1"/>
          </p:cNvSpPr>
          <p:nvPr>
            <p:ph type="sldNum" sz="quarter" idx="12"/>
          </p:nvPr>
        </p:nvSpPr>
        <p:spPr/>
        <p:txBody>
          <a:bodyPr/>
          <a:lstStyle/>
          <a:p>
            <a:fld id="{3342767F-C36F-43F3-A3EC-D3C6B44B9C04}" type="slidenum">
              <a:rPr lang="en-US" smtClean="0"/>
              <a:t>1</a:t>
            </a:fld>
            <a:endParaRPr lang="en-US" dirty="0"/>
          </a:p>
        </p:txBody>
      </p:sp>
      <p:sp>
        <p:nvSpPr>
          <p:cNvPr id="12" name="TextBox 11">
            <a:extLst>
              <a:ext uri="{FF2B5EF4-FFF2-40B4-BE49-F238E27FC236}">
                <a16:creationId xmlns:a16="http://schemas.microsoft.com/office/drawing/2014/main" id="{53301E32-4D12-AD49-9488-9C779CA56569}"/>
              </a:ext>
            </a:extLst>
          </p:cNvPr>
          <p:cNvSpPr txBox="1"/>
          <p:nvPr/>
        </p:nvSpPr>
        <p:spPr>
          <a:xfrm>
            <a:off x="2314577" y="3429000"/>
            <a:ext cx="8043862" cy="1200329"/>
          </a:xfrm>
          <a:prstGeom prst="rect">
            <a:avLst/>
          </a:prstGeom>
          <a:noFill/>
        </p:spPr>
        <p:txBody>
          <a:bodyPr wrap="square" rtlCol="0">
            <a:spAutoFit/>
          </a:bodyPr>
          <a:lstStyle/>
          <a:p>
            <a:pPr algn="ctr"/>
            <a:r>
              <a:rPr lang="en-US" sz="2400" dirty="0"/>
              <a:t>Jiangmei (Ruby) Xiong</a:t>
            </a:r>
          </a:p>
          <a:p>
            <a:pPr algn="ctr"/>
            <a:r>
              <a:rPr lang="en-US" sz="2400" dirty="0"/>
              <a:t>Department of Biostatistics</a:t>
            </a:r>
          </a:p>
          <a:p>
            <a:pPr algn="ctr"/>
            <a:r>
              <a:rPr lang="en-US" sz="2400" dirty="0"/>
              <a:t>Vanderbilt University</a:t>
            </a:r>
          </a:p>
        </p:txBody>
      </p:sp>
      <p:sp>
        <p:nvSpPr>
          <p:cNvPr id="13" name="TextBox 12">
            <a:extLst>
              <a:ext uri="{FF2B5EF4-FFF2-40B4-BE49-F238E27FC236}">
                <a16:creationId xmlns:a16="http://schemas.microsoft.com/office/drawing/2014/main" id="{86971A7B-41EA-EB4A-85E1-EADB2BC330BE}"/>
              </a:ext>
            </a:extLst>
          </p:cNvPr>
          <p:cNvSpPr txBox="1"/>
          <p:nvPr/>
        </p:nvSpPr>
        <p:spPr>
          <a:xfrm>
            <a:off x="1409700" y="1303759"/>
            <a:ext cx="9372600" cy="923330"/>
          </a:xfrm>
          <a:prstGeom prst="rect">
            <a:avLst/>
          </a:prstGeom>
          <a:noFill/>
        </p:spPr>
        <p:txBody>
          <a:bodyPr wrap="square" rtlCol="0">
            <a:spAutoFit/>
          </a:bodyPr>
          <a:lstStyle/>
          <a:p>
            <a:pPr algn="ctr"/>
            <a:r>
              <a:rPr lang="en-US" sz="5400" dirty="0"/>
              <a:t>Doctoral Orals Qualifying Exam</a:t>
            </a:r>
          </a:p>
        </p:txBody>
      </p:sp>
    </p:spTree>
    <p:extLst>
      <p:ext uri="{BB962C8B-B14F-4D97-AF65-F5344CB8AC3E}">
        <p14:creationId xmlns:p14="http://schemas.microsoft.com/office/powerpoint/2010/main" val="454600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D8C7-5CF7-9571-6B47-4F6B48CC0EB1}"/>
              </a:ext>
            </a:extLst>
          </p:cNvPr>
          <p:cNvSpPr>
            <a:spLocks noGrp="1"/>
          </p:cNvSpPr>
          <p:nvPr>
            <p:ph type="title"/>
          </p:nvPr>
        </p:nvSpPr>
        <p:spPr/>
        <p:txBody>
          <a:bodyPr/>
          <a:lstStyle/>
          <a:p>
            <a:r>
              <a:rPr lang="en-US" dirty="0"/>
              <a:t>Paper 1: GammaGateR</a:t>
            </a:r>
          </a:p>
        </p:txBody>
      </p:sp>
      <p:sp>
        <p:nvSpPr>
          <p:cNvPr id="3" name="Text Placeholder 2">
            <a:extLst>
              <a:ext uri="{FF2B5EF4-FFF2-40B4-BE49-F238E27FC236}">
                <a16:creationId xmlns:a16="http://schemas.microsoft.com/office/drawing/2014/main" id="{6A74F1FC-A6F0-C8BA-7939-22DCBEBC5509}"/>
              </a:ext>
            </a:extLst>
          </p:cNvPr>
          <p:cNvSpPr>
            <a:spLocks noGrp="1"/>
          </p:cNvSpPr>
          <p:nvPr>
            <p:ph type="body" idx="1"/>
          </p:nvPr>
        </p:nvSpPr>
        <p:spPr/>
        <p:txBody>
          <a:bodyPr/>
          <a:lstStyle/>
          <a:p>
            <a:r>
              <a:rPr lang="en-US" dirty="0"/>
              <a:t>Implementation of </a:t>
            </a:r>
            <a:r>
              <a:rPr lang="en-US" dirty="0" err="1"/>
              <a:t>cfGMM</a:t>
            </a:r>
            <a:r>
              <a:rPr lang="en-US" dirty="0"/>
              <a:t> on mIF data</a:t>
            </a:r>
          </a:p>
        </p:txBody>
      </p:sp>
      <p:sp>
        <p:nvSpPr>
          <p:cNvPr id="4" name="Slide Number Placeholder 3">
            <a:extLst>
              <a:ext uri="{FF2B5EF4-FFF2-40B4-BE49-F238E27FC236}">
                <a16:creationId xmlns:a16="http://schemas.microsoft.com/office/drawing/2014/main" id="{905CB41B-AE86-E2ED-3512-E2E4F222BD22}"/>
              </a:ext>
            </a:extLst>
          </p:cNvPr>
          <p:cNvSpPr>
            <a:spLocks noGrp="1"/>
          </p:cNvSpPr>
          <p:nvPr>
            <p:ph type="sldNum" sz="quarter" idx="12"/>
          </p:nvPr>
        </p:nvSpPr>
        <p:spPr/>
        <p:txBody>
          <a:bodyPr/>
          <a:lstStyle/>
          <a:p>
            <a:fld id="{432B1062-8B11-6348-831A-4A0BC9C55C11}" type="slidenum">
              <a:rPr lang="en-US" smtClean="0"/>
              <a:t>10</a:t>
            </a:fld>
            <a:endParaRPr lang="en-US"/>
          </a:p>
        </p:txBody>
      </p:sp>
      <p:sp>
        <p:nvSpPr>
          <p:cNvPr id="6" name="Hexagon 5">
            <a:extLst>
              <a:ext uri="{FF2B5EF4-FFF2-40B4-BE49-F238E27FC236}">
                <a16:creationId xmlns:a16="http://schemas.microsoft.com/office/drawing/2014/main" id="{6AE9774D-3AF3-4E59-C800-B332FCF543CF}"/>
              </a:ext>
            </a:extLst>
          </p:cNvPr>
          <p:cNvSpPr/>
          <p:nvPr/>
        </p:nvSpPr>
        <p:spPr>
          <a:xfrm rot="1782296">
            <a:off x="8712945" y="987270"/>
            <a:ext cx="2066689" cy="1803572"/>
          </a:xfrm>
          <a:prstGeom prst="hexagon">
            <a:avLst>
              <a:gd name="adj" fmla="val 28508"/>
              <a:gd name="vf" fmla="val 115470"/>
            </a:avLst>
          </a:prstGeom>
          <a:solidFill>
            <a:schemeClr val="accent6">
              <a:lumMod val="20000"/>
              <a:lumOff val="80000"/>
            </a:schemeClr>
          </a:solidFill>
          <a:ln w="381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een alligator with a black background&#10;&#10;Description automatically generated">
            <a:extLst>
              <a:ext uri="{FF2B5EF4-FFF2-40B4-BE49-F238E27FC236}">
                <a16:creationId xmlns:a16="http://schemas.microsoft.com/office/drawing/2014/main" id="{F1F8F2A4-8D16-F103-D759-E13738C01AE3}"/>
              </a:ext>
            </a:extLst>
          </p:cNvPr>
          <p:cNvPicPr>
            <a:picLocks noChangeAspect="1"/>
          </p:cNvPicPr>
          <p:nvPr/>
        </p:nvPicPr>
        <p:blipFill>
          <a:blip r:embed="rId3"/>
          <a:stretch>
            <a:fillRect/>
          </a:stretch>
        </p:blipFill>
        <p:spPr>
          <a:xfrm>
            <a:off x="8913374" y="1555415"/>
            <a:ext cx="1665829" cy="911615"/>
          </a:xfrm>
          <a:prstGeom prst="rect">
            <a:avLst/>
          </a:prstGeom>
        </p:spPr>
      </p:pic>
      <p:sp>
        <p:nvSpPr>
          <p:cNvPr id="9" name="TextBox 8">
            <a:extLst>
              <a:ext uri="{FF2B5EF4-FFF2-40B4-BE49-F238E27FC236}">
                <a16:creationId xmlns:a16="http://schemas.microsoft.com/office/drawing/2014/main" id="{00FB25A9-D49A-D032-C35F-C812B989B617}"/>
              </a:ext>
            </a:extLst>
          </p:cNvPr>
          <p:cNvSpPr txBox="1"/>
          <p:nvPr/>
        </p:nvSpPr>
        <p:spPr>
          <a:xfrm>
            <a:off x="8951702" y="1226907"/>
            <a:ext cx="1665829" cy="400110"/>
          </a:xfrm>
          <a:prstGeom prst="rect">
            <a:avLst/>
          </a:prstGeom>
          <a:noFill/>
          <a:ln>
            <a:noFill/>
          </a:ln>
        </p:spPr>
        <p:txBody>
          <a:bodyPr wrap="square" rtlCol="0">
            <a:spAutoFit/>
          </a:bodyPr>
          <a:lstStyle/>
          <a:p>
            <a:r>
              <a:rPr lang="en-US" sz="2000" dirty="0">
                <a:solidFill>
                  <a:schemeClr val="accent6">
                    <a:lumMod val="50000"/>
                  </a:schemeClr>
                </a:solidFill>
              </a:rPr>
              <a:t>GammaGateR</a:t>
            </a:r>
          </a:p>
        </p:txBody>
      </p:sp>
    </p:spTree>
    <p:extLst>
      <p:ext uri="{BB962C8B-B14F-4D97-AF65-F5344CB8AC3E}">
        <p14:creationId xmlns:p14="http://schemas.microsoft.com/office/powerpoint/2010/main" val="1173407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204F-8631-8E97-D9EB-6673F8B80343}"/>
              </a:ext>
            </a:extLst>
          </p:cNvPr>
          <p:cNvSpPr>
            <a:spLocks noGrp="1"/>
          </p:cNvSpPr>
          <p:nvPr>
            <p:ph type="title"/>
          </p:nvPr>
        </p:nvSpPr>
        <p:spPr/>
        <p:txBody>
          <a:bodyPr/>
          <a:lstStyle/>
          <a:p>
            <a:r>
              <a:rPr lang="en-US" dirty="0" err="1"/>
              <a:t>GammaGateR</a:t>
            </a:r>
            <a:r>
              <a:rPr lang="en-US" dirty="0"/>
              <a:t>: a semiautomated approach</a:t>
            </a:r>
          </a:p>
        </p:txBody>
      </p:sp>
      <p:sp>
        <p:nvSpPr>
          <p:cNvPr id="3" name="Content Placeholder 2">
            <a:extLst>
              <a:ext uri="{FF2B5EF4-FFF2-40B4-BE49-F238E27FC236}">
                <a16:creationId xmlns:a16="http://schemas.microsoft.com/office/drawing/2014/main" id="{97AB7026-566A-0F0A-D372-992882F90759}"/>
              </a:ext>
            </a:extLst>
          </p:cNvPr>
          <p:cNvSpPr>
            <a:spLocks noGrp="1"/>
          </p:cNvSpPr>
          <p:nvPr>
            <p:ph idx="1"/>
          </p:nvPr>
        </p:nvSpPr>
        <p:spPr/>
        <p:txBody>
          <a:bodyPr>
            <a:normAutofit lnSpcReduction="10000"/>
          </a:bodyPr>
          <a:lstStyle/>
          <a:p>
            <a:pPr marL="0" indent="0">
              <a:buNone/>
            </a:pPr>
            <a:r>
              <a:rPr lang="en-US" dirty="0"/>
              <a:t>Gamma mixture models for </a:t>
            </a:r>
            <a:r>
              <a:rPr lang="en-US" dirty="0" err="1"/>
              <a:t>mIF</a:t>
            </a:r>
            <a:r>
              <a:rPr lang="en-US" dirty="0"/>
              <a:t> data:</a:t>
            </a:r>
          </a:p>
          <a:p>
            <a:r>
              <a:rPr lang="en-US" b="1" dirty="0"/>
              <a:t>Closed form EM estimation</a:t>
            </a:r>
            <a:r>
              <a:rPr lang="en-US" dirty="0"/>
              <a:t>, parallelize across channels and slides</a:t>
            </a:r>
          </a:p>
          <a:p>
            <a:r>
              <a:rPr lang="en-US" dirty="0"/>
              <a:t>Constraints to incorporate biological information</a:t>
            </a:r>
          </a:p>
          <a:p>
            <a:r>
              <a:rPr lang="en-US" dirty="0"/>
              <a:t>Diagnostic plots for model fit, compare models under different constraints</a:t>
            </a:r>
          </a:p>
          <a:p>
            <a:r>
              <a:rPr lang="en-US" dirty="0"/>
              <a:t>Calculate rand index if there is a “silver standard”</a:t>
            </a:r>
          </a:p>
          <a:p>
            <a:r>
              <a:rPr lang="en-US" dirty="0"/>
              <a:t>Output</a:t>
            </a:r>
          </a:p>
          <a:p>
            <a:pPr lvl="1"/>
            <a:r>
              <a:rPr lang="en-US" dirty="0"/>
              <a:t>Mixture model parameters</a:t>
            </a:r>
          </a:p>
          <a:p>
            <a:pPr lvl="1"/>
            <a:r>
              <a:rPr lang="en-US" dirty="0"/>
              <a:t>Cell marker positive probabilities</a:t>
            </a:r>
          </a:p>
        </p:txBody>
      </p:sp>
      <p:sp>
        <p:nvSpPr>
          <p:cNvPr id="4" name="Slide Number Placeholder 3">
            <a:extLst>
              <a:ext uri="{FF2B5EF4-FFF2-40B4-BE49-F238E27FC236}">
                <a16:creationId xmlns:a16="http://schemas.microsoft.com/office/drawing/2014/main" id="{373E96F2-88D3-B14B-F672-6FB3A46235BC}"/>
              </a:ext>
            </a:extLst>
          </p:cNvPr>
          <p:cNvSpPr>
            <a:spLocks noGrp="1"/>
          </p:cNvSpPr>
          <p:nvPr>
            <p:ph type="sldNum" sz="quarter" idx="12"/>
          </p:nvPr>
        </p:nvSpPr>
        <p:spPr/>
        <p:txBody>
          <a:bodyPr/>
          <a:lstStyle/>
          <a:p>
            <a:fld id="{432B1062-8B11-6348-831A-4A0BC9C55C11}" type="slidenum">
              <a:rPr lang="en-US" smtClean="0"/>
              <a:t>11</a:t>
            </a:fld>
            <a:endParaRPr lang="en-US"/>
          </a:p>
        </p:txBody>
      </p:sp>
    </p:spTree>
    <p:extLst>
      <p:ext uri="{BB962C8B-B14F-4D97-AF65-F5344CB8AC3E}">
        <p14:creationId xmlns:p14="http://schemas.microsoft.com/office/powerpoint/2010/main" val="67895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83D18-FA78-F87A-F2D1-311DADE1DFBA}"/>
              </a:ext>
            </a:extLst>
          </p:cNvPr>
          <p:cNvSpPr>
            <a:spLocks noGrp="1"/>
          </p:cNvSpPr>
          <p:nvPr>
            <p:ph type="title"/>
          </p:nvPr>
        </p:nvSpPr>
        <p:spPr/>
        <p:txBody>
          <a:bodyPr/>
          <a:lstStyle/>
          <a:p>
            <a:r>
              <a:rPr lang="en-US" dirty="0"/>
              <a:t>Gamma mixture model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DFD6F3-D98E-E0B6-C725-38DFAFEA587F}"/>
                  </a:ext>
                </a:extLst>
              </p:cNvPr>
              <p:cNvSpPr>
                <a:spLocks noGrp="1"/>
              </p:cNvSpPr>
              <p:nvPr>
                <p:ph idx="1"/>
              </p:nvPr>
            </p:nvSpPr>
            <p:spPr>
              <a:xfrm>
                <a:off x="838199" y="1690688"/>
                <a:ext cx="5842819" cy="4351338"/>
              </a:xfrm>
            </p:spPr>
            <p:txBody>
              <a:bodyPr>
                <a:normAutofit fontScale="92500" lnSpcReduction="10000"/>
              </a:bodyPr>
              <a:lstStyle/>
              <a:p>
                <a:r>
                  <a:rPr lang="en-US" dirty="0"/>
                  <a:t>Zero-inflated two component mixture model</a:t>
                </a:r>
              </a:p>
              <a:p>
                <a:pPr marL="0" indent="0" algn="ctr">
                  <a:buNone/>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Arial" panose="020B0604020202020204" pitchFamily="34" charset="0"/>
                          <a:cs typeface="Arial" panose="020B0604020202020204" pitchFamily="34" charset="0"/>
                        </a:rPr>
                        <m:t>𝑃</m:t>
                      </m:r>
                      <m:r>
                        <a:rPr lang="en-US" sz="1800" i="1" smtClean="0">
                          <a:effectLst/>
                          <a:latin typeface="Cambria Math" panose="02040503050406030204" pitchFamily="18" charset="0"/>
                          <a:ea typeface="Arial" panose="020B0604020202020204" pitchFamily="34" charset="0"/>
                          <a:cs typeface="Arial" panose="020B0604020202020204" pitchFamily="34" charset="0"/>
                        </a:rPr>
                        <m:t>(</m:t>
                      </m:r>
                      <m:r>
                        <a:rPr lang="en-US" sz="1800" i="1" smtClean="0">
                          <a:effectLst/>
                          <a:latin typeface="Cambria Math" panose="02040503050406030204" pitchFamily="18" charset="0"/>
                          <a:ea typeface="Arial" panose="020B0604020202020204" pitchFamily="34" charset="0"/>
                          <a:cs typeface="Arial" panose="020B0604020202020204" pitchFamily="34" charset="0"/>
                        </a:rPr>
                        <m:t>𝑋</m:t>
                      </m:r>
                      <m:r>
                        <a:rPr lang="en-US" sz="1800" i="1" smtClean="0">
                          <a:effectLst/>
                          <a:latin typeface="Cambria Math" panose="02040503050406030204" pitchFamily="18" charset="0"/>
                          <a:ea typeface="Arial" panose="020B0604020202020204" pitchFamily="34" charset="0"/>
                          <a:cs typeface="Arial" panose="020B0604020202020204" pitchFamily="34" charset="0"/>
                        </a:rPr>
                        <m:t>=</m:t>
                      </m:r>
                      <m:r>
                        <a:rPr lang="en-US" sz="1800" i="1" smtClean="0">
                          <a:effectLst/>
                          <a:latin typeface="Cambria Math" panose="02040503050406030204" pitchFamily="18" charset="0"/>
                          <a:ea typeface="Arial" panose="020B0604020202020204" pitchFamily="34" charset="0"/>
                          <a:cs typeface="Arial" panose="020B0604020202020204" pitchFamily="34" charset="0"/>
                        </a:rPr>
                        <m:t>𝑥</m:t>
                      </m:r>
                      <m:r>
                        <a:rPr lang="en-US" sz="1800" i="1" smtClean="0">
                          <a:effectLst/>
                          <a:latin typeface="Cambria Math" panose="02040503050406030204" pitchFamily="18" charset="0"/>
                          <a:ea typeface="Arial" panose="020B0604020202020204" pitchFamily="34" charset="0"/>
                          <a:cs typeface="Arial" panose="020B0604020202020204" pitchFamily="34" charset="0"/>
                        </a:rPr>
                        <m:t>)=</m:t>
                      </m:r>
                      <m:r>
                        <a:rPr lang="en-US" sz="1800" i="1">
                          <a:latin typeface="Cambria Math" panose="02040503050406030204" pitchFamily="18" charset="0"/>
                          <a:ea typeface="Arial" panose="020B0604020202020204" pitchFamily="34" charset="0"/>
                          <a:cs typeface="Arial" panose="020B0604020202020204" pitchFamily="34" charset="0"/>
                        </a:rPr>
                        <m:t>𝐼</m:t>
                      </m:r>
                      <m:r>
                        <a:rPr lang="en-US" sz="1800" i="1">
                          <a:latin typeface="Cambria Math" panose="02040503050406030204" pitchFamily="18" charset="0"/>
                          <a:ea typeface="Arial" panose="020B0604020202020204" pitchFamily="34" charset="0"/>
                          <a:cs typeface="Arial" panose="020B0604020202020204" pitchFamily="34" charset="0"/>
                        </a:rPr>
                        <m:t>(</m:t>
                      </m:r>
                      <m:r>
                        <a:rPr lang="en-US" sz="1800" i="1">
                          <a:latin typeface="Cambria Math" panose="02040503050406030204" pitchFamily="18" charset="0"/>
                          <a:ea typeface="Arial" panose="020B0604020202020204" pitchFamily="34" charset="0"/>
                          <a:cs typeface="Arial" panose="020B0604020202020204" pitchFamily="34" charset="0"/>
                        </a:rPr>
                        <m:t>𝑥</m:t>
                      </m:r>
                      <m:r>
                        <a:rPr lang="en-US" sz="1800" i="1">
                          <a:latin typeface="Cambria Math" panose="02040503050406030204" pitchFamily="18" charset="0"/>
                          <a:ea typeface="Arial" panose="020B0604020202020204" pitchFamily="34" charset="0"/>
                          <a:cs typeface="Arial" panose="020B0604020202020204" pitchFamily="34" charset="0"/>
                        </a:rPr>
                        <m:t>=0)</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Arial" panose="020B0604020202020204" pitchFamily="34" charset="0"/>
                              <a:cs typeface="Arial" panose="020B0604020202020204" pitchFamily="34" charset="0"/>
                            </a:rPr>
                            <m:t>𝜆</m:t>
                          </m:r>
                        </m:e>
                        <m:sub>
                          <m:r>
                            <a:rPr lang="en-US" sz="1800" i="1">
                              <a:effectLst/>
                              <a:latin typeface="Cambria Math" panose="02040503050406030204" pitchFamily="18" charset="0"/>
                              <a:ea typeface="Arial" panose="020B0604020202020204" pitchFamily="34" charset="0"/>
                              <a:cs typeface="Arial" panose="020B0604020202020204" pitchFamily="34" charset="0"/>
                            </a:rPr>
                            <m:t>0</m:t>
                          </m:r>
                        </m:sub>
                      </m:sSub>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latin typeface="Cambria Math" panose="02040503050406030204" pitchFamily="18" charset="0"/>
                          <a:ea typeface="Arial" panose="020B0604020202020204" pitchFamily="34" charset="0"/>
                          <a:cs typeface="Arial" panose="020B0604020202020204" pitchFamily="34" charset="0"/>
                        </a:rPr>
                        <m:t>𝐼</m:t>
                      </m:r>
                      <m:r>
                        <a:rPr lang="en-US" sz="1800" i="1">
                          <a:latin typeface="Cambria Math" panose="02040503050406030204" pitchFamily="18" charset="0"/>
                          <a:ea typeface="Arial" panose="020B0604020202020204" pitchFamily="34" charset="0"/>
                          <a:cs typeface="Arial" panose="020B0604020202020204" pitchFamily="34" charset="0"/>
                        </a:rPr>
                        <m:t>(</m:t>
                      </m:r>
                      <m:r>
                        <a:rPr lang="en-US" sz="1800" i="1">
                          <a:latin typeface="Cambria Math" panose="02040503050406030204" pitchFamily="18" charset="0"/>
                          <a:ea typeface="Arial" panose="020B0604020202020204" pitchFamily="34" charset="0"/>
                          <a:cs typeface="Arial" panose="020B0604020202020204" pitchFamily="34" charset="0"/>
                        </a:rPr>
                        <m:t>𝑥</m:t>
                      </m:r>
                      <m:r>
                        <a:rPr lang="en-US" sz="1800" i="1">
                          <a:latin typeface="Cambria Math" panose="02040503050406030204" pitchFamily="18" charset="0"/>
                          <a:ea typeface="Arial" panose="020B0604020202020204" pitchFamily="34" charset="0"/>
                          <a:cs typeface="Arial" panose="020B0604020202020204" pitchFamily="34" charset="0"/>
                        </a:rPr>
                        <m:t>&gt;0)</m:t>
                      </m:r>
                      <m:d>
                        <m:dPr>
                          <m:ctrlPr>
                            <a:rPr lang="en-US" sz="1800" i="1">
                              <a:effectLst/>
                              <a:latin typeface="Cambria Math" panose="02040503050406030204" pitchFamily="18" charset="0"/>
                              <a:ea typeface="Arial" panose="020B0604020202020204" pitchFamily="34" charset="0"/>
                              <a:cs typeface="Arial" panose="020B0604020202020204" pitchFamily="34" charset="0"/>
                            </a:rPr>
                          </m:ctrlPr>
                        </m:dPr>
                        <m:e>
                          <m:nary>
                            <m:naryPr>
                              <m:chr m:val="∑"/>
                              <m:ctrlPr>
                                <a:rPr lang="en-US" sz="1800" i="1">
                                  <a:effectLst/>
                                  <a:latin typeface="Cambria Math" panose="02040503050406030204" pitchFamily="18" charset="0"/>
                                </a:rPr>
                              </m:ctrlPr>
                            </m:naryPr>
                            <m:sub>
                              <m:r>
                                <a:rPr lang="en-US" sz="1800" i="1">
                                  <a:effectLst/>
                                  <a:latin typeface="Cambria Math" panose="02040503050406030204" pitchFamily="18" charset="0"/>
                                  <a:ea typeface="Arial" panose="020B0604020202020204" pitchFamily="34" charset="0"/>
                                  <a:cs typeface="Arial" panose="020B0604020202020204" pitchFamily="34" charset="0"/>
                                </a:rPr>
                                <m:t>𝑘</m:t>
                              </m:r>
                              <m:r>
                                <a:rPr lang="en-US" sz="1800" i="1">
                                  <a:effectLst/>
                                  <a:latin typeface="Cambria Math" panose="02040503050406030204" pitchFamily="18" charset="0"/>
                                  <a:ea typeface="Arial" panose="020B0604020202020204" pitchFamily="34" charset="0"/>
                                  <a:cs typeface="Arial" panose="020B0604020202020204" pitchFamily="34" charset="0"/>
                                </a:rPr>
                                <m:t>=1</m:t>
                              </m:r>
                            </m:sub>
                            <m:sup>
                              <m:r>
                                <a:rPr lang="en-US" sz="1800" i="1">
                                  <a:effectLst/>
                                  <a:latin typeface="Cambria Math" panose="02040503050406030204" pitchFamily="18" charset="0"/>
                                  <a:ea typeface="Arial" panose="020B0604020202020204" pitchFamily="34" charset="0"/>
                                  <a:cs typeface="Arial" panose="020B0604020202020204" pitchFamily="34" charset="0"/>
                                </a:rPr>
                                <m:t>2</m:t>
                              </m:r>
                            </m:sup>
                            <m:e>
                              <m:sSub>
                                <m:sSubPr>
                                  <m:ctrlPr>
                                    <a:rPr lang="en-US" sz="1800" i="1">
                                      <a:latin typeface="Cambria Math" panose="02040503050406030204" pitchFamily="18" charset="0"/>
                                    </a:rPr>
                                  </m:ctrlPr>
                                </m:sSubPr>
                                <m:e>
                                  <m:r>
                                    <a:rPr lang="en-US" sz="1800" i="1">
                                      <a:latin typeface="Cambria Math" panose="02040503050406030204" pitchFamily="18" charset="0"/>
                                      <a:ea typeface="Arial" panose="020B0604020202020204" pitchFamily="34" charset="0"/>
                                      <a:cs typeface="Arial" panose="020B0604020202020204" pitchFamily="34" charset="0"/>
                                    </a:rPr>
                                    <m:t>𝜆</m:t>
                                  </m:r>
                                </m:e>
                                <m:sub>
                                  <m:r>
                                    <a:rPr lang="en-US" sz="1800" i="1">
                                      <a:latin typeface="Cambria Math" panose="02040503050406030204" pitchFamily="18" charset="0"/>
                                      <a:ea typeface="Arial" panose="020B0604020202020204" pitchFamily="34" charset="0"/>
                                      <a:cs typeface="Arial" panose="020B0604020202020204" pitchFamily="34" charset="0"/>
                                    </a:rPr>
                                    <m:t>𝑘</m:t>
                                  </m:r>
                                </m:sub>
                              </m:sSub>
                              <m:r>
                                <a:rPr lang="en-US" sz="1800" i="1">
                                  <a:latin typeface="Cambria Math" panose="02040503050406030204" pitchFamily="18" charset="0"/>
                                  <a:ea typeface="Arial" panose="020B0604020202020204" pitchFamily="34" charset="0"/>
                                  <a:cs typeface="Arial" panose="020B0604020202020204" pitchFamily="34" charset="0"/>
                                </a:rPr>
                                <m:t>𝑓</m:t>
                              </m:r>
                              <m:d>
                                <m:dPr>
                                  <m:ctrlPr>
                                    <a:rPr lang="en-US" sz="1800" i="1">
                                      <a:latin typeface="Cambria Math" panose="02040503050406030204" pitchFamily="18" charset="0"/>
                                      <a:ea typeface="Arial" panose="020B0604020202020204" pitchFamily="34" charset="0"/>
                                      <a:cs typeface="Arial" panose="020B0604020202020204" pitchFamily="34" charset="0"/>
                                    </a:rPr>
                                  </m:ctrlPr>
                                </m:dPr>
                                <m:e>
                                  <m:r>
                                    <a:rPr lang="en-US" sz="1800" i="1">
                                      <a:latin typeface="Cambria Math" panose="02040503050406030204" pitchFamily="18" charset="0"/>
                                      <a:ea typeface="Arial" panose="020B0604020202020204" pitchFamily="34" charset="0"/>
                                      <a:cs typeface="Arial" panose="020B0604020202020204" pitchFamily="34" charset="0"/>
                                    </a:rPr>
                                    <m:t>𝑥</m:t>
                                  </m:r>
                                  <m:r>
                                    <a:rPr lang="en-US" sz="1800" i="1">
                                      <a:latin typeface="Cambria Math" panose="02040503050406030204" pitchFamily="18" charset="0"/>
                                      <a:ea typeface="Arial" panose="020B0604020202020204" pitchFamily="34" charset="0"/>
                                      <a:cs typeface="Arial" panose="020B0604020202020204" pitchFamily="34"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Arial" panose="020B0604020202020204" pitchFamily="34" charset="0"/>
                                          <a:cs typeface="Arial" panose="020B0604020202020204" pitchFamily="34" charset="0"/>
                                        </a:rPr>
                                        <m:t>𝑎</m:t>
                                      </m:r>
                                    </m:e>
                                    <m:sub>
                                      <m:r>
                                        <a:rPr lang="en-US" sz="1800" i="1">
                                          <a:latin typeface="Cambria Math" panose="02040503050406030204" pitchFamily="18" charset="0"/>
                                          <a:ea typeface="Arial" panose="020B0604020202020204" pitchFamily="34" charset="0"/>
                                          <a:cs typeface="Arial" panose="020B0604020202020204" pitchFamily="34" charset="0"/>
                                        </a:rPr>
                                        <m:t>𝑘</m:t>
                                      </m:r>
                                      <m:r>
                                        <a:rPr lang="en-US" sz="1800" i="1">
                                          <a:latin typeface="Cambria Math" panose="02040503050406030204" pitchFamily="18" charset="0"/>
                                          <a:ea typeface="Arial" panose="020B0604020202020204" pitchFamily="34" charset="0"/>
                                          <a:cs typeface="Arial" panose="020B0604020202020204" pitchFamily="34" charset="0"/>
                                        </a:rPr>
                                        <m:t>,</m:t>
                                      </m:r>
                                    </m:sub>
                                  </m:sSub>
                                  <m:sSub>
                                    <m:sSubPr>
                                      <m:ctrlPr>
                                        <a:rPr lang="en-US" sz="1800" i="1">
                                          <a:latin typeface="Cambria Math" panose="02040503050406030204" pitchFamily="18" charset="0"/>
                                        </a:rPr>
                                      </m:ctrlPr>
                                    </m:sSubPr>
                                    <m:e>
                                      <m:r>
                                        <a:rPr lang="en-US" sz="1800" i="1">
                                          <a:latin typeface="Cambria Math" panose="02040503050406030204" pitchFamily="18" charset="0"/>
                                          <a:ea typeface="Arial" panose="020B0604020202020204" pitchFamily="34" charset="0"/>
                                          <a:cs typeface="Arial" panose="020B0604020202020204" pitchFamily="34" charset="0"/>
                                        </a:rPr>
                                        <m:t>𝑏</m:t>
                                      </m:r>
                                    </m:e>
                                    <m:sub>
                                      <m:r>
                                        <a:rPr lang="en-US" sz="1800" i="1">
                                          <a:latin typeface="Cambria Math" panose="02040503050406030204" pitchFamily="18" charset="0"/>
                                          <a:ea typeface="Arial" panose="020B0604020202020204" pitchFamily="34" charset="0"/>
                                          <a:cs typeface="Arial" panose="020B0604020202020204" pitchFamily="34" charset="0"/>
                                        </a:rPr>
                                        <m:t>𝑘</m:t>
                                      </m:r>
                                    </m:sub>
                                  </m:sSub>
                                </m:e>
                              </m:d>
                            </m:e>
                          </m:nary>
                        </m:e>
                      </m:d>
                    </m:oMath>
                  </m:oMathPara>
                </a14:m>
                <a:endParaRPr lang="en-US" sz="1800" dirty="0"/>
              </a:p>
              <a:p>
                <a:pPr lvl="1"/>
                <a:r>
                  <a:rPr lang="en-US" dirty="0"/>
                  <a:t>Marker positive component</a:t>
                </a:r>
              </a:p>
              <a:p>
                <a:pPr lvl="1"/>
                <a:r>
                  <a:rPr lang="en-US" dirty="0"/>
                  <a:t>Marker negative component</a:t>
                </a:r>
              </a:p>
              <a:p>
                <a14:m>
                  <m:oMath xmlns:m="http://schemas.openxmlformats.org/officeDocument/2006/math">
                    <m:r>
                      <a:rPr lang="en-US" sz="2800" i="1" smtClean="0">
                        <a:latin typeface="Cambria Math" panose="02040503050406030204" pitchFamily="18" charset="0"/>
                        <a:ea typeface="Arial" panose="020B0604020202020204" pitchFamily="34" charset="0"/>
                        <a:cs typeface="Arial" panose="020B0604020202020204" pitchFamily="34" charset="0"/>
                      </a:rPr>
                      <m:t>𝑓</m:t>
                    </m:r>
                  </m:oMath>
                </a14:m>
                <a:r>
                  <a:rPr lang="en-US" dirty="0"/>
                  <a:t> is a generalized Gamma. Closed-form estimator derived for parameters (instead of numerical MLE)</a:t>
                </a:r>
              </a:p>
              <a:p>
                <a:r>
                  <a:rPr lang="en-US" b="1" dirty="0"/>
                  <a:t>Constraints define range of mode of marker positive/negative cells</a:t>
                </a:r>
              </a:p>
            </p:txBody>
          </p:sp>
        </mc:Choice>
        <mc:Fallback xmlns="">
          <p:sp>
            <p:nvSpPr>
              <p:cNvPr id="3" name="Content Placeholder 2">
                <a:extLst>
                  <a:ext uri="{FF2B5EF4-FFF2-40B4-BE49-F238E27FC236}">
                    <a16:creationId xmlns:a16="http://schemas.microsoft.com/office/drawing/2014/main" id="{23DFD6F3-D98E-E0B6-C725-38DFAFEA587F}"/>
                  </a:ext>
                </a:extLst>
              </p:cNvPr>
              <p:cNvSpPr>
                <a:spLocks noGrp="1" noRot="1" noChangeAspect="1" noMove="1" noResize="1" noEditPoints="1" noAdjustHandles="1" noChangeArrowheads="1" noChangeShapeType="1" noTextEdit="1"/>
              </p:cNvSpPr>
              <p:nvPr>
                <p:ph idx="1"/>
              </p:nvPr>
            </p:nvSpPr>
            <p:spPr>
              <a:xfrm>
                <a:off x="838199" y="1690688"/>
                <a:ext cx="5842819" cy="4351338"/>
              </a:xfrm>
              <a:blipFill>
                <a:blip r:embed="rId2"/>
                <a:stretch>
                  <a:fillRect l="-1515" t="-465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6DE8710-7F62-6A11-3735-8CE3DE4D4F81}"/>
              </a:ext>
            </a:extLst>
          </p:cNvPr>
          <p:cNvSpPr>
            <a:spLocks noGrp="1"/>
          </p:cNvSpPr>
          <p:nvPr>
            <p:ph type="sldNum" sz="quarter" idx="12"/>
          </p:nvPr>
        </p:nvSpPr>
        <p:spPr/>
        <p:txBody>
          <a:bodyPr/>
          <a:lstStyle/>
          <a:p>
            <a:fld id="{432B1062-8B11-6348-831A-4A0BC9C55C11}" type="slidenum">
              <a:rPr lang="en-US" smtClean="0"/>
              <a:t>12</a:t>
            </a:fld>
            <a:endParaRPr lang="en-US"/>
          </a:p>
        </p:txBody>
      </p:sp>
      <p:pic>
        <p:nvPicPr>
          <p:cNvPr id="5" name="Picture 4" descr="Chart, histogram&#10;&#10;Description automatically generated">
            <a:extLst>
              <a:ext uri="{FF2B5EF4-FFF2-40B4-BE49-F238E27FC236}">
                <a16:creationId xmlns:a16="http://schemas.microsoft.com/office/drawing/2014/main" id="{E7B8E696-83B0-B1BA-8FB5-0C36DDE55CFE}"/>
              </a:ext>
            </a:extLst>
          </p:cNvPr>
          <p:cNvPicPr>
            <a:picLocks noChangeAspect="1"/>
          </p:cNvPicPr>
          <p:nvPr/>
        </p:nvPicPr>
        <p:blipFill rotWithShape="1">
          <a:blip r:embed="rId3"/>
          <a:srcRect l="50854" b="49472"/>
          <a:stretch/>
        </p:blipFill>
        <p:spPr>
          <a:xfrm>
            <a:off x="7181088" y="1605344"/>
            <a:ext cx="3986784" cy="4098852"/>
          </a:xfrm>
          <a:prstGeom prst="rect">
            <a:avLst/>
          </a:prstGeom>
        </p:spPr>
      </p:pic>
    </p:spTree>
    <p:extLst>
      <p:ext uri="{BB962C8B-B14F-4D97-AF65-F5344CB8AC3E}">
        <p14:creationId xmlns:p14="http://schemas.microsoft.com/office/powerpoint/2010/main" val="26586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D494-7F08-C026-E4E1-859B5E6515D6}"/>
              </a:ext>
            </a:extLst>
          </p:cNvPr>
          <p:cNvSpPr>
            <a:spLocks noGrp="1"/>
          </p:cNvSpPr>
          <p:nvPr>
            <p:ph type="title"/>
          </p:nvPr>
        </p:nvSpPr>
        <p:spPr>
          <a:xfrm>
            <a:off x="0" y="-235942"/>
            <a:ext cx="10515600" cy="1325563"/>
          </a:xfrm>
        </p:spPr>
        <p:txBody>
          <a:bodyPr/>
          <a:lstStyle/>
          <a:p>
            <a:r>
              <a:rPr lang="en-US" dirty="0"/>
              <a:t>Comparison of </a:t>
            </a:r>
            <a:r>
              <a:rPr lang="en-US" dirty="0" err="1"/>
              <a:t>mixtools</a:t>
            </a:r>
            <a:r>
              <a:rPr lang="en-US" dirty="0"/>
              <a:t> and </a:t>
            </a:r>
            <a:r>
              <a:rPr lang="en-US" dirty="0" err="1"/>
              <a:t>cfGMM</a:t>
            </a:r>
            <a:r>
              <a:rPr lang="en-US" dirty="0"/>
              <a:t> in CD4</a:t>
            </a:r>
          </a:p>
        </p:txBody>
      </p:sp>
      <p:sp>
        <p:nvSpPr>
          <p:cNvPr id="4" name="Slide Number Placeholder 3">
            <a:extLst>
              <a:ext uri="{FF2B5EF4-FFF2-40B4-BE49-F238E27FC236}">
                <a16:creationId xmlns:a16="http://schemas.microsoft.com/office/drawing/2014/main" id="{8CEA0DC3-1BC2-B0E0-D71C-180472568189}"/>
              </a:ext>
            </a:extLst>
          </p:cNvPr>
          <p:cNvSpPr>
            <a:spLocks noGrp="1"/>
          </p:cNvSpPr>
          <p:nvPr>
            <p:ph type="sldNum" sz="quarter" idx="12"/>
          </p:nvPr>
        </p:nvSpPr>
        <p:spPr/>
        <p:txBody>
          <a:bodyPr/>
          <a:lstStyle/>
          <a:p>
            <a:fld id="{432B1062-8B11-6348-831A-4A0BC9C55C11}" type="slidenum">
              <a:rPr lang="en-US" smtClean="0"/>
              <a:t>13</a:t>
            </a:fld>
            <a:endParaRPr lang="en-US"/>
          </a:p>
        </p:txBody>
      </p:sp>
      <p:pic>
        <p:nvPicPr>
          <p:cNvPr id="6" name="Picture 5" descr="Chart, histogram&#10;&#10;Description automatically generated">
            <a:extLst>
              <a:ext uri="{FF2B5EF4-FFF2-40B4-BE49-F238E27FC236}">
                <a16:creationId xmlns:a16="http://schemas.microsoft.com/office/drawing/2014/main" id="{886D5633-764B-4E11-595F-CB52DED76720}"/>
              </a:ext>
            </a:extLst>
          </p:cNvPr>
          <p:cNvPicPr>
            <a:picLocks noChangeAspect="1"/>
          </p:cNvPicPr>
          <p:nvPr/>
        </p:nvPicPr>
        <p:blipFill>
          <a:blip r:embed="rId2"/>
          <a:stretch>
            <a:fillRect/>
          </a:stretch>
        </p:blipFill>
        <p:spPr>
          <a:xfrm>
            <a:off x="345580" y="842963"/>
            <a:ext cx="5226489" cy="5226489"/>
          </a:xfrm>
          <a:prstGeom prst="rect">
            <a:avLst/>
          </a:prstGeom>
        </p:spPr>
      </p:pic>
      <p:pic>
        <p:nvPicPr>
          <p:cNvPr id="9" name="Picture 8" descr="Chart, histogram&#10;&#10;Description automatically generated">
            <a:extLst>
              <a:ext uri="{FF2B5EF4-FFF2-40B4-BE49-F238E27FC236}">
                <a16:creationId xmlns:a16="http://schemas.microsoft.com/office/drawing/2014/main" id="{9B339053-5849-DA94-FD23-7A3860C3C574}"/>
              </a:ext>
            </a:extLst>
          </p:cNvPr>
          <p:cNvPicPr>
            <a:picLocks noChangeAspect="1"/>
          </p:cNvPicPr>
          <p:nvPr/>
        </p:nvPicPr>
        <p:blipFill>
          <a:blip r:embed="rId3"/>
          <a:stretch>
            <a:fillRect/>
          </a:stretch>
        </p:blipFill>
        <p:spPr>
          <a:xfrm>
            <a:off x="6786562" y="951066"/>
            <a:ext cx="5115225" cy="5115225"/>
          </a:xfrm>
          <a:prstGeom prst="rect">
            <a:avLst/>
          </a:prstGeom>
        </p:spPr>
      </p:pic>
      <p:sp>
        <p:nvSpPr>
          <p:cNvPr id="11" name="TextBox 10">
            <a:extLst>
              <a:ext uri="{FF2B5EF4-FFF2-40B4-BE49-F238E27FC236}">
                <a16:creationId xmlns:a16="http://schemas.microsoft.com/office/drawing/2014/main" id="{444AEADB-4A69-F631-442B-F1394B0B3392}"/>
              </a:ext>
            </a:extLst>
          </p:cNvPr>
          <p:cNvSpPr txBox="1"/>
          <p:nvPr/>
        </p:nvSpPr>
        <p:spPr>
          <a:xfrm>
            <a:off x="2395875" y="581734"/>
            <a:ext cx="2522294" cy="369332"/>
          </a:xfrm>
          <a:prstGeom prst="rect">
            <a:avLst/>
          </a:prstGeom>
          <a:noFill/>
        </p:spPr>
        <p:txBody>
          <a:bodyPr wrap="none" rtlCol="0">
            <a:spAutoFit/>
          </a:bodyPr>
          <a:lstStyle/>
          <a:p>
            <a:r>
              <a:rPr lang="en-US" dirty="0" err="1"/>
              <a:t>mixtools</a:t>
            </a:r>
            <a:r>
              <a:rPr lang="en-US" dirty="0"/>
              <a:t> (unconstrained)</a:t>
            </a:r>
          </a:p>
        </p:txBody>
      </p:sp>
      <p:sp>
        <p:nvSpPr>
          <p:cNvPr id="12" name="TextBox 11">
            <a:extLst>
              <a:ext uri="{FF2B5EF4-FFF2-40B4-BE49-F238E27FC236}">
                <a16:creationId xmlns:a16="http://schemas.microsoft.com/office/drawing/2014/main" id="{9274F0FA-9783-5AA3-9826-885D97C6DE5F}"/>
              </a:ext>
            </a:extLst>
          </p:cNvPr>
          <p:cNvSpPr txBox="1"/>
          <p:nvPr/>
        </p:nvSpPr>
        <p:spPr>
          <a:xfrm>
            <a:off x="8496545" y="630232"/>
            <a:ext cx="2188804" cy="369332"/>
          </a:xfrm>
          <a:prstGeom prst="rect">
            <a:avLst/>
          </a:prstGeom>
          <a:noFill/>
        </p:spPr>
        <p:txBody>
          <a:bodyPr wrap="none" rtlCol="0">
            <a:spAutoFit/>
          </a:bodyPr>
          <a:lstStyle/>
          <a:p>
            <a:r>
              <a:rPr lang="en-US" dirty="0" err="1"/>
              <a:t>cfGMM</a:t>
            </a:r>
            <a:r>
              <a:rPr lang="en-US" dirty="0"/>
              <a:t> (constrained)</a:t>
            </a:r>
          </a:p>
        </p:txBody>
      </p:sp>
      <p:cxnSp>
        <p:nvCxnSpPr>
          <p:cNvPr id="5" name="Straight Connector 4">
            <a:extLst>
              <a:ext uri="{FF2B5EF4-FFF2-40B4-BE49-F238E27FC236}">
                <a16:creationId xmlns:a16="http://schemas.microsoft.com/office/drawing/2014/main" id="{6C8494AE-0F59-94D3-88EE-4BA55F9A83D3}"/>
              </a:ext>
            </a:extLst>
          </p:cNvPr>
          <p:cNvCxnSpPr/>
          <p:nvPr/>
        </p:nvCxnSpPr>
        <p:spPr>
          <a:xfrm>
            <a:off x="6162675" y="1089621"/>
            <a:ext cx="0" cy="4482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786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0D4ED5-4C50-31A3-12AA-FAA4B617F7B3}"/>
              </a:ext>
            </a:extLst>
          </p:cNvPr>
          <p:cNvSpPr>
            <a:spLocks noGrp="1"/>
          </p:cNvSpPr>
          <p:nvPr>
            <p:ph type="sldNum" sz="quarter" idx="12"/>
          </p:nvPr>
        </p:nvSpPr>
        <p:spPr/>
        <p:txBody>
          <a:bodyPr/>
          <a:lstStyle/>
          <a:p>
            <a:fld id="{432B1062-8B11-6348-831A-4A0BC9C55C11}" type="slidenum">
              <a:rPr lang="en-US" smtClean="0"/>
              <a:t>14</a:t>
            </a:fld>
            <a:endParaRPr lang="en-US"/>
          </a:p>
        </p:txBody>
      </p:sp>
      <p:pic>
        <p:nvPicPr>
          <p:cNvPr id="2050" name="Picture 2">
            <a:extLst>
              <a:ext uri="{FF2B5EF4-FFF2-40B4-BE49-F238E27FC236}">
                <a16:creationId xmlns:a16="http://schemas.microsoft.com/office/drawing/2014/main" id="{805EFFC7-A0B6-0C98-0CFD-B79B3DD39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0"/>
            <a:ext cx="10210389" cy="607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43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7F66E-467F-FA93-CBBF-A245F68F28BD}"/>
              </a:ext>
            </a:extLst>
          </p:cNvPr>
          <p:cNvSpPr>
            <a:spLocks noGrp="1"/>
          </p:cNvSpPr>
          <p:nvPr>
            <p:ph type="title"/>
          </p:nvPr>
        </p:nvSpPr>
        <p:spPr/>
        <p:txBody>
          <a:bodyPr/>
          <a:lstStyle/>
          <a:p>
            <a:r>
              <a:rPr lang="en-US" dirty="0"/>
              <a:t>Diagnostic Plot: Interactive Scatter Plot</a:t>
            </a:r>
          </a:p>
        </p:txBody>
      </p:sp>
      <p:sp>
        <p:nvSpPr>
          <p:cNvPr id="4" name="Slide Number Placeholder 3">
            <a:extLst>
              <a:ext uri="{FF2B5EF4-FFF2-40B4-BE49-F238E27FC236}">
                <a16:creationId xmlns:a16="http://schemas.microsoft.com/office/drawing/2014/main" id="{0E1E5BC8-A816-ECF6-97A2-A937C8589D8A}"/>
              </a:ext>
            </a:extLst>
          </p:cNvPr>
          <p:cNvSpPr>
            <a:spLocks noGrp="1"/>
          </p:cNvSpPr>
          <p:nvPr>
            <p:ph type="sldNum" sz="quarter" idx="12"/>
          </p:nvPr>
        </p:nvSpPr>
        <p:spPr/>
        <p:txBody>
          <a:bodyPr/>
          <a:lstStyle/>
          <a:p>
            <a:fld id="{432B1062-8B11-6348-831A-4A0BC9C55C11}" type="slidenum">
              <a:rPr lang="en-US" smtClean="0"/>
              <a:t>15</a:t>
            </a:fld>
            <a:endParaRPr lang="en-US"/>
          </a:p>
        </p:txBody>
      </p:sp>
      <p:pic>
        <p:nvPicPr>
          <p:cNvPr id="5" name="Picture 4" descr="A screen shot of a graph&#10;&#10;Description automatically generated">
            <a:extLst>
              <a:ext uri="{FF2B5EF4-FFF2-40B4-BE49-F238E27FC236}">
                <a16:creationId xmlns:a16="http://schemas.microsoft.com/office/drawing/2014/main" id="{35502540-18D0-7035-28C8-ACA0CC700D86}"/>
              </a:ext>
            </a:extLst>
          </p:cNvPr>
          <p:cNvPicPr>
            <a:picLocks noChangeAspect="1"/>
          </p:cNvPicPr>
          <p:nvPr/>
        </p:nvPicPr>
        <p:blipFill>
          <a:blip r:embed="rId2"/>
          <a:stretch>
            <a:fillRect/>
          </a:stretch>
        </p:blipFill>
        <p:spPr>
          <a:xfrm>
            <a:off x="2808312" y="1402080"/>
            <a:ext cx="6299112" cy="4514364"/>
          </a:xfrm>
          <a:prstGeom prst="rect">
            <a:avLst/>
          </a:prstGeom>
        </p:spPr>
      </p:pic>
    </p:spTree>
    <p:extLst>
      <p:ext uri="{BB962C8B-B14F-4D97-AF65-F5344CB8AC3E}">
        <p14:creationId xmlns:p14="http://schemas.microsoft.com/office/powerpoint/2010/main" val="255102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9227-AD46-8712-C653-D71CA6F07844}"/>
              </a:ext>
            </a:extLst>
          </p:cNvPr>
          <p:cNvSpPr>
            <a:spLocks noGrp="1"/>
          </p:cNvSpPr>
          <p:nvPr>
            <p:ph type="title"/>
          </p:nvPr>
        </p:nvSpPr>
        <p:spPr/>
        <p:txBody>
          <a:bodyPr/>
          <a:lstStyle/>
          <a:p>
            <a:r>
              <a:rPr lang="en-US" dirty="0"/>
              <a:t>Diagnostic Plot: Individual Slide Histograms</a:t>
            </a:r>
          </a:p>
        </p:txBody>
      </p:sp>
      <p:sp>
        <p:nvSpPr>
          <p:cNvPr id="4" name="Slide Number Placeholder 3">
            <a:extLst>
              <a:ext uri="{FF2B5EF4-FFF2-40B4-BE49-F238E27FC236}">
                <a16:creationId xmlns:a16="http://schemas.microsoft.com/office/drawing/2014/main" id="{4CCE6C8E-CF66-5070-2381-1AECB50FD271}"/>
              </a:ext>
            </a:extLst>
          </p:cNvPr>
          <p:cNvSpPr>
            <a:spLocks noGrp="1"/>
          </p:cNvSpPr>
          <p:nvPr>
            <p:ph type="sldNum" sz="quarter" idx="12"/>
          </p:nvPr>
        </p:nvSpPr>
        <p:spPr/>
        <p:txBody>
          <a:bodyPr/>
          <a:lstStyle/>
          <a:p>
            <a:fld id="{432B1062-8B11-6348-831A-4A0BC9C55C11}" type="slidenum">
              <a:rPr lang="en-US" smtClean="0"/>
              <a:t>16</a:t>
            </a:fld>
            <a:endParaRPr lang="en-US"/>
          </a:p>
        </p:txBody>
      </p:sp>
      <p:pic>
        <p:nvPicPr>
          <p:cNvPr id="5" name="Picture 4" descr="A screenshot of a graph&#10;&#10;Description automatically generated">
            <a:extLst>
              <a:ext uri="{FF2B5EF4-FFF2-40B4-BE49-F238E27FC236}">
                <a16:creationId xmlns:a16="http://schemas.microsoft.com/office/drawing/2014/main" id="{A62874CA-E3D0-A168-C30C-4E93BAA13B66}"/>
              </a:ext>
            </a:extLst>
          </p:cNvPr>
          <p:cNvPicPr>
            <a:picLocks noChangeAspect="1"/>
          </p:cNvPicPr>
          <p:nvPr/>
        </p:nvPicPr>
        <p:blipFill>
          <a:blip r:embed="rId2"/>
          <a:stretch>
            <a:fillRect/>
          </a:stretch>
        </p:blipFill>
        <p:spPr>
          <a:xfrm>
            <a:off x="2437315" y="1302088"/>
            <a:ext cx="7317369" cy="4780545"/>
          </a:xfrm>
          <a:prstGeom prst="rect">
            <a:avLst/>
          </a:prstGeom>
        </p:spPr>
      </p:pic>
    </p:spTree>
    <p:extLst>
      <p:ext uri="{BB962C8B-B14F-4D97-AF65-F5344CB8AC3E}">
        <p14:creationId xmlns:p14="http://schemas.microsoft.com/office/powerpoint/2010/main" val="219940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B3CA18-7D81-C7D6-0FC4-F806EB3EB4FB}"/>
              </a:ext>
            </a:extLst>
          </p:cNvPr>
          <p:cNvSpPr>
            <a:spLocks noGrp="1"/>
          </p:cNvSpPr>
          <p:nvPr>
            <p:ph type="title"/>
          </p:nvPr>
        </p:nvSpPr>
        <p:spPr>
          <a:xfrm>
            <a:off x="838200" y="170392"/>
            <a:ext cx="10515600" cy="1325563"/>
          </a:xfrm>
        </p:spPr>
        <p:txBody>
          <a:bodyPr/>
          <a:lstStyle/>
          <a:p>
            <a:r>
              <a:rPr lang="en-US" dirty="0"/>
              <a:t>Compare model with different constraints</a:t>
            </a:r>
          </a:p>
        </p:txBody>
      </p:sp>
      <p:sp>
        <p:nvSpPr>
          <p:cNvPr id="2" name="Slide Number Placeholder 1">
            <a:extLst>
              <a:ext uri="{FF2B5EF4-FFF2-40B4-BE49-F238E27FC236}">
                <a16:creationId xmlns:a16="http://schemas.microsoft.com/office/drawing/2014/main" id="{40083D4B-401E-9E6D-EEA8-1537C4DD534D}"/>
              </a:ext>
            </a:extLst>
          </p:cNvPr>
          <p:cNvSpPr>
            <a:spLocks noGrp="1"/>
          </p:cNvSpPr>
          <p:nvPr>
            <p:ph type="sldNum" sz="quarter" idx="12"/>
          </p:nvPr>
        </p:nvSpPr>
        <p:spPr/>
        <p:txBody>
          <a:bodyPr/>
          <a:lstStyle/>
          <a:p>
            <a:fld id="{432B1062-8B11-6348-831A-4A0BC9C55C11}" type="slidenum">
              <a:rPr lang="en-US" smtClean="0"/>
              <a:t>17</a:t>
            </a:fld>
            <a:endParaRPr lang="en-US"/>
          </a:p>
        </p:txBody>
      </p:sp>
      <p:pic>
        <p:nvPicPr>
          <p:cNvPr id="1026" name="Picture 2">
            <a:extLst>
              <a:ext uri="{FF2B5EF4-FFF2-40B4-BE49-F238E27FC236}">
                <a16:creationId xmlns:a16="http://schemas.microsoft.com/office/drawing/2014/main" id="{57A49CDD-C36B-F9D0-DE14-A21C37A22F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6" t="7006" r="5255" b="7962"/>
          <a:stretch/>
        </p:blipFill>
        <p:spPr bwMode="auto">
          <a:xfrm>
            <a:off x="490066" y="1508487"/>
            <a:ext cx="6488023" cy="3841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46B4DCD-78C7-07B9-72EF-354B9EE20C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45" t="6867" r="3755" b="6436"/>
          <a:stretch/>
        </p:blipFill>
        <p:spPr bwMode="auto">
          <a:xfrm>
            <a:off x="7217685" y="1077617"/>
            <a:ext cx="4136115" cy="2479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72529A-B7E8-51F2-93B8-7257B8092D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60" t="6129" r="4725" b="6791"/>
          <a:stretch/>
        </p:blipFill>
        <p:spPr bwMode="auto">
          <a:xfrm>
            <a:off x="7216967" y="3552135"/>
            <a:ext cx="4136867" cy="247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79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9BC2-C081-9B34-7597-F8A693737167}"/>
              </a:ext>
            </a:extLst>
          </p:cNvPr>
          <p:cNvSpPr>
            <a:spLocks noGrp="1"/>
          </p:cNvSpPr>
          <p:nvPr>
            <p:ph type="title"/>
          </p:nvPr>
        </p:nvSpPr>
        <p:spPr/>
        <p:txBody>
          <a:bodyPr/>
          <a:lstStyle/>
          <a:p>
            <a:r>
              <a:rPr lang="en-US" dirty="0"/>
              <a:t>Evaluation and analysis in Colon MAP data</a:t>
            </a:r>
          </a:p>
        </p:txBody>
      </p:sp>
      <p:sp>
        <p:nvSpPr>
          <p:cNvPr id="3" name="Text Placeholder 2">
            <a:extLst>
              <a:ext uri="{FF2B5EF4-FFF2-40B4-BE49-F238E27FC236}">
                <a16:creationId xmlns:a16="http://schemas.microsoft.com/office/drawing/2014/main" id="{059D0505-5B75-2664-A5F0-852A1AA6476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28265D-0016-0FE6-50D9-198ABB55EC2A}"/>
              </a:ext>
            </a:extLst>
          </p:cNvPr>
          <p:cNvSpPr>
            <a:spLocks noGrp="1"/>
          </p:cNvSpPr>
          <p:nvPr>
            <p:ph type="sldNum" sz="quarter" idx="12"/>
          </p:nvPr>
        </p:nvSpPr>
        <p:spPr/>
        <p:txBody>
          <a:bodyPr/>
          <a:lstStyle/>
          <a:p>
            <a:fld id="{432B1062-8B11-6348-831A-4A0BC9C55C11}" type="slidenum">
              <a:rPr lang="en-US" smtClean="0"/>
              <a:t>18</a:t>
            </a:fld>
            <a:endParaRPr lang="en-US"/>
          </a:p>
        </p:txBody>
      </p:sp>
    </p:spTree>
    <p:extLst>
      <p:ext uri="{BB962C8B-B14F-4D97-AF65-F5344CB8AC3E}">
        <p14:creationId xmlns:p14="http://schemas.microsoft.com/office/powerpoint/2010/main" val="367174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111A-BC27-C9FF-DDE3-CA56780AE1EC}"/>
              </a:ext>
            </a:extLst>
          </p:cNvPr>
          <p:cNvSpPr>
            <a:spLocks noGrp="1"/>
          </p:cNvSpPr>
          <p:nvPr>
            <p:ph type="title"/>
          </p:nvPr>
        </p:nvSpPr>
        <p:spPr/>
        <p:txBody>
          <a:bodyPr/>
          <a:lstStyle/>
          <a:p>
            <a:r>
              <a:rPr lang="en-US" dirty="0"/>
              <a:t>Colon MAP Overview</a:t>
            </a:r>
          </a:p>
        </p:txBody>
      </p:sp>
      <p:sp>
        <p:nvSpPr>
          <p:cNvPr id="3" name="Content Placeholder 2">
            <a:extLst>
              <a:ext uri="{FF2B5EF4-FFF2-40B4-BE49-F238E27FC236}">
                <a16:creationId xmlns:a16="http://schemas.microsoft.com/office/drawing/2014/main" id="{2D9983F1-64D4-1EC1-B370-C6C9B66E4CBF}"/>
              </a:ext>
            </a:extLst>
          </p:cNvPr>
          <p:cNvSpPr>
            <a:spLocks noGrp="1"/>
          </p:cNvSpPr>
          <p:nvPr>
            <p:ph idx="1"/>
          </p:nvPr>
        </p:nvSpPr>
        <p:spPr/>
        <p:txBody>
          <a:bodyPr/>
          <a:lstStyle/>
          <a:p>
            <a:r>
              <a:rPr lang="en-US" sz="2800" b="0" i="0" u="none" strike="noStrike" dirty="0">
                <a:solidFill>
                  <a:srgbClr val="000000"/>
                </a:solidFill>
                <a:effectLst/>
                <a:latin typeface="Arial" panose="020B0604020202020204" pitchFamily="34" charset="0"/>
              </a:rPr>
              <a:t>Goal: Identify spatial features associated with differences between adenoma and SSL</a:t>
            </a:r>
          </a:p>
          <a:p>
            <a:pPr lvl="1"/>
            <a:r>
              <a:rPr lang="en-US" dirty="0">
                <a:solidFill>
                  <a:srgbClr val="000000"/>
                </a:solidFill>
                <a:latin typeface="Arial" panose="020B0604020202020204" pitchFamily="34" charset="0"/>
              </a:rPr>
              <a:t>SSL – better prognostic outcome; “immune hot”</a:t>
            </a:r>
          </a:p>
          <a:p>
            <a:pPr lvl="1"/>
            <a:r>
              <a:rPr lang="en-US" b="0" i="0" u="none" strike="noStrike" dirty="0">
                <a:solidFill>
                  <a:srgbClr val="000000"/>
                </a:solidFill>
                <a:effectLst/>
                <a:latin typeface="Arial" panose="020B0604020202020204" pitchFamily="34" charset="0"/>
              </a:rPr>
              <a:t>Adenoma – worse prognostic outcome; “immune cold”</a:t>
            </a:r>
          </a:p>
          <a:p>
            <a:r>
              <a:rPr lang="en-US" b="0" i="0" u="none" strike="noStrike" dirty="0">
                <a:solidFill>
                  <a:srgbClr val="000000"/>
                </a:solidFill>
                <a:effectLst/>
                <a:latin typeface="Arial" panose="020B0604020202020204" pitchFamily="34" charset="0"/>
              </a:rPr>
              <a:t>Sample characteristics:</a:t>
            </a:r>
          </a:p>
          <a:p>
            <a:pPr lvl="1"/>
            <a:r>
              <a:rPr lang="en-US" b="0" i="0" u="none" strike="noStrike" dirty="0">
                <a:solidFill>
                  <a:srgbClr val="000000"/>
                </a:solidFill>
                <a:effectLst/>
                <a:latin typeface="Arial" panose="020B0604020202020204" pitchFamily="34" charset="0"/>
              </a:rPr>
              <a:t>Slides: 42</a:t>
            </a:r>
            <a:endParaRPr lang="en-US" b="0" dirty="0">
              <a:effectLst/>
            </a:endParaRPr>
          </a:p>
          <a:p>
            <a:pPr lvl="1"/>
            <a:r>
              <a:rPr lang="en-US" b="0" i="0" u="none" strike="noStrike" dirty="0">
                <a:solidFill>
                  <a:srgbClr val="000000"/>
                </a:solidFill>
                <a:effectLst/>
                <a:latin typeface="Arial" panose="020B0604020202020204" pitchFamily="34" charset="0"/>
              </a:rPr>
              <a:t>Patients: 125</a:t>
            </a:r>
          </a:p>
          <a:p>
            <a:pPr lvl="1"/>
            <a:r>
              <a:rPr lang="en-US" dirty="0">
                <a:solidFill>
                  <a:srgbClr val="000000"/>
                </a:solidFill>
                <a:latin typeface="Arial" panose="020B0604020202020204" pitchFamily="34" charset="0"/>
              </a:rPr>
              <a:t>C</a:t>
            </a:r>
            <a:r>
              <a:rPr lang="en-US" b="0" i="0" u="none" strike="noStrike" dirty="0">
                <a:solidFill>
                  <a:srgbClr val="000000"/>
                </a:solidFill>
                <a:effectLst/>
                <a:latin typeface="Arial" panose="020B0604020202020204" pitchFamily="34" charset="0"/>
              </a:rPr>
              <a:t>ells: 2,244,117</a:t>
            </a:r>
            <a:endParaRPr lang="en-US" b="0" dirty="0">
              <a:effectLst/>
            </a:endParaRPr>
          </a:p>
          <a:p>
            <a:pPr lvl="1"/>
            <a:r>
              <a:rPr lang="en-US" b="0" i="0" u="none" strike="noStrike" dirty="0">
                <a:solidFill>
                  <a:srgbClr val="000000"/>
                </a:solidFill>
                <a:effectLst/>
                <a:latin typeface="Arial" panose="020B0604020202020204" pitchFamily="34" charset="0"/>
              </a:rPr>
              <a:t>Marker </a:t>
            </a:r>
            <a:r>
              <a:rPr lang="en-US" dirty="0">
                <a:solidFill>
                  <a:srgbClr val="000000"/>
                </a:solidFill>
                <a:latin typeface="Arial" panose="020B0604020202020204" pitchFamily="34" charset="0"/>
              </a:rPr>
              <a:t>c</a:t>
            </a:r>
            <a:r>
              <a:rPr lang="en-US" b="0" i="0" u="none" strike="noStrike" dirty="0">
                <a:solidFill>
                  <a:srgbClr val="000000"/>
                </a:solidFill>
                <a:effectLst/>
                <a:latin typeface="Arial" panose="020B0604020202020204" pitchFamily="34" charset="0"/>
              </a:rPr>
              <a:t>hannels: 33</a:t>
            </a:r>
            <a:endParaRPr lang="en-US" dirty="0"/>
          </a:p>
        </p:txBody>
      </p:sp>
      <p:sp>
        <p:nvSpPr>
          <p:cNvPr id="4" name="Slide Number Placeholder 3">
            <a:extLst>
              <a:ext uri="{FF2B5EF4-FFF2-40B4-BE49-F238E27FC236}">
                <a16:creationId xmlns:a16="http://schemas.microsoft.com/office/drawing/2014/main" id="{159AA606-B594-15AD-4C9F-7F09F73BEFEB}"/>
              </a:ext>
            </a:extLst>
          </p:cNvPr>
          <p:cNvSpPr>
            <a:spLocks noGrp="1"/>
          </p:cNvSpPr>
          <p:nvPr>
            <p:ph type="sldNum" sz="quarter" idx="12"/>
          </p:nvPr>
        </p:nvSpPr>
        <p:spPr/>
        <p:txBody>
          <a:bodyPr/>
          <a:lstStyle/>
          <a:p>
            <a:fld id="{432B1062-8B11-6348-831A-4A0BC9C55C11}" type="slidenum">
              <a:rPr lang="en-US" smtClean="0"/>
              <a:t>19</a:t>
            </a:fld>
            <a:endParaRPr lang="en-US"/>
          </a:p>
        </p:txBody>
      </p:sp>
    </p:spTree>
    <p:extLst>
      <p:ext uri="{BB962C8B-B14F-4D97-AF65-F5344CB8AC3E}">
        <p14:creationId xmlns:p14="http://schemas.microsoft.com/office/powerpoint/2010/main" val="375686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FA4A-EEF4-46CB-01C1-67F11AD6068A}"/>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FDFC8AD9-7D1B-79E7-82AB-1C40FB8E46AB}"/>
              </a:ext>
            </a:extLst>
          </p:cNvPr>
          <p:cNvSpPr>
            <a:spLocks noGrp="1"/>
          </p:cNvSpPr>
          <p:nvPr>
            <p:ph idx="1"/>
          </p:nvPr>
        </p:nvSpPr>
        <p:spPr/>
        <p:txBody>
          <a:bodyPr/>
          <a:lstStyle/>
          <a:p>
            <a:r>
              <a:rPr lang="en-US" dirty="0"/>
              <a:t>Background: What is mIF </a:t>
            </a:r>
          </a:p>
          <a:p>
            <a:r>
              <a:rPr lang="en-US" dirty="0"/>
              <a:t>Current and future work in mIF data pre-processing</a:t>
            </a:r>
          </a:p>
          <a:p>
            <a:pPr lvl="1"/>
            <a:r>
              <a:rPr lang="en-US" dirty="0"/>
              <a:t>GammaGateR</a:t>
            </a:r>
          </a:p>
          <a:p>
            <a:pPr lvl="1"/>
            <a:r>
              <a:rPr lang="en-US" dirty="0"/>
              <a:t>mIF data imputation</a:t>
            </a:r>
          </a:p>
        </p:txBody>
      </p:sp>
      <p:sp>
        <p:nvSpPr>
          <p:cNvPr id="4" name="Slide Number Placeholder 3">
            <a:extLst>
              <a:ext uri="{FF2B5EF4-FFF2-40B4-BE49-F238E27FC236}">
                <a16:creationId xmlns:a16="http://schemas.microsoft.com/office/drawing/2014/main" id="{4964E90F-C253-1899-EF2D-C73C09D337AC}"/>
              </a:ext>
            </a:extLst>
          </p:cNvPr>
          <p:cNvSpPr>
            <a:spLocks noGrp="1"/>
          </p:cNvSpPr>
          <p:nvPr>
            <p:ph type="sldNum" sz="quarter" idx="12"/>
          </p:nvPr>
        </p:nvSpPr>
        <p:spPr/>
        <p:txBody>
          <a:bodyPr/>
          <a:lstStyle/>
          <a:p>
            <a:fld id="{432B1062-8B11-6348-831A-4A0BC9C55C11}" type="slidenum">
              <a:rPr lang="en-US" smtClean="0"/>
              <a:t>2</a:t>
            </a:fld>
            <a:endParaRPr lang="en-US"/>
          </a:p>
        </p:txBody>
      </p:sp>
    </p:spTree>
    <p:extLst>
      <p:ext uri="{BB962C8B-B14F-4D97-AF65-F5344CB8AC3E}">
        <p14:creationId xmlns:p14="http://schemas.microsoft.com/office/powerpoint/2010/main" val="3007684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4DB92-95EC-672F-422A-0D3B150E677A}"/>
              </a:ext>
            </a:extLst>
          </p:cNvPr>
          <p:cNvSpPr>
            <a:spLocks noGrp="1"/>
          </p:cNvSpPr>
          <p:nvPr>
            <p:ph type="title"/>
          </p:nvPr>
        </p:nvSpPr>
        <p:spPr/>
        <p:txBody>
          <a:bodyPr/>
          <a:lstStyle/>
          <a:p>
            <a:r>
              <a:rPr lang="en-US" dirty="0" err="1"/>
              <a:t>GammaGateR</a:t>
            </a:r>
            <a:r>
              <a:rPr lang="en-US" dirty="0"/>
              <a:t> accuracy in phenotyping</a:t>
            </a:r>
          </a:p>
        </p:txBody>
      </p:sp>
      <p:sp>
        <p:nvSpPr>
          <p:cNvPr id="3" name="Content Placeholder 2">
            <a:extLst>
              <a:ext uri="{FF2B5EF4-FFF2-40B4-BE49-F238E27FC236}">
                <a16:creationId xmlns:a16="http://schemas.microsoft.com/office/drawing/2014/main" id="{C906C06D-05E0-ADA2-F637-51F903B8AB40}"/>
              </a:ext>
            </a:extLst>
          </p:cNvPr>
          <p:cNvSpPr>
            <a:spLocks noGrp="1"/>
          </p:cNvSpPr>
          <p:nvPr>
            <p:ph sz="half" idx="1"/>
          </p:nvPr>
        </p:nvSpPr>
        <p:spPr>
          <a:xfrm>
            <a:off x="838200" y="1971104"/>
            <a:ext cx="5181600" cy="3344608"/>
          </a:xfrm>
        </p:spPr>
        <p:txBody>
          <a:bodyPr/>
          <a:lstStyle/>
          <a:p>
            <a:r>
              <a:rPr lang="en-US" dirty="0"/>
              <a:t>Adjusted Rand Index with silver-standard manual label</a:t>
            </a:r>
          </a:p>
          <a:p>
            <a:r>
              <a:rPr lang="en-US" dirty="0"/>
              <a:t>Marginal/Posterior from </a:t>
            </a:r>
            <a:r>
              <a:rPr lang="en-US" dirty="0" err="1"/>
              <a:t>GammaGateR</a:t>
            </a:r>
            <a:endParaRPr lang="en-US" dirty="0"/>
          </a:p>
          <a:p>
            <a:r>
              <a:rPr lang="en-US" dirty="0"/>
              <a:t>ASTIR is recently developed unsupervised method</a:t>
            </a:r>
          </a:p>
        </p:txBody>
      </p:sp>
      <p:sp>
        <p:nvSpPr>
          <p:cNvPr id="5" name="Slide Number Placeholder 4">
            <a:extLst>
              <a:ext uri="{FF2B5EF4-FFF2-40B4-BE49-F238E27FC236}">
                <a16:creationId xmlns:a16="http://schemas.microsoft.com/office/drawing/2014/main" id="{F0308C39-EDA2-3EEA-BA81-BBBE79BCFE4C}"/>
              </a:ext>
            </a:extLst>
          </p:cNvPr>
          <p:cNvSpPr>
            <a:spLocks noGrp="1"/>
          </p:cNvSpPr>
          <p:nvPr>
            <p:ph type="sldNum" sz="quarter" idx="12"/>
          </p:nvPr>
        </p:nvSpPr>
        <p:spPr/>
        <p:txBody>
          <a:bodyPr/>
          <a:lstStyle/>
          <a:p>
            <a:fld id="{432B1062-8B11-6348-831A-4A0BC9C55C11}" type="slidenum">
              <a:rPr lang="en-US" smtClean="0"/>
              <a:t>20</a:t>
            </a:fld>
            <a:endParaRPr lang="en-US"/>
          </a:p>
        </p:txBody>
      </p:sp>
      <p:pic>
        <p:nvPicPr>
          <p:cNvPr id="7" name="Content Placeholder 6">
            <a:extLst>
              <a:ext uri="{FF2B5EF4-FFF2-40B4-BE49-F238E27FC236}">
                <a16:creationId xmlns:a16="http://schemas.microsoft.com/office/drawing/2014/main" id="{CAEE6E65-768D-5D50-540E-C59C60FEAB2B}"/>
              </a:ext>
            </a:extLst>
          </p:cNvPr>
          <p:cNvPicPr>
            <a:picLocks noGrp="1" noChangeAspect="1"/>
          </p:cNvPicPr>
          <p:nvPr>
            <p:ph sz="half" idx="2"/>
          </p:nvPr>
        </p:nvPicPr>
        <p:blipFill rotWithShape="1">
          <a:blip r:embed="rId2"/>
          <a:srcRect l="7874" t="14966" r="9607" b="9442"/>
          <a:stretch/>
        </p:blipFill>
        <p:spPr>
          <a:xfrm>
            <a:off x="6364507" y="1483424"/>
            <a:ext cx="4989293" cy="4351338"/>
          </a:xfrm>
          <a:prstGeom prst="rect">
            <a:avLst/>
          </a:prstGeom>
        </p:spPr>
      </p:pic>
    </p:spTree>
    <p:extLst>
      <p:ext uri="{BB962C8B-B14F-4D97-AF65-F5344CB8AC3E}">
        <p14:creationId xmlns:p14="http://schemas.microsoft.com/office/powerpoint/2010/main" val="1766140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2865-7793-109A-E5B9-4D33AAC8E650}"/>
              </a:ext>
            </a:extLst>
          </p:cNvPr>
          <p:cNvSpPr>
            <a:spLocks noGrp="1"/>
          </p:cNvSpPr>
          <p:nvPr>
            <p:ph type="title"/>
          </p:nvPr>
        </p:nvSpPr>
        <p:spPr/>
        <p:txBody>
          <a:bodyPr/>
          <a:lstStyle/>
          <a:p>
            <a:r>
              <a:rPr lang="en-US" dirty="0"/>
              <a:t>Differences in tumor microenvironment between adenoma and SSL</a:t>
            </a:r>
          </a:p>
        </p:txBody>
      </p:sp>
      <p:sp>
        <p:nvSpPr>
          <p:cNvPr id="3" name="Content Placeholder 2">
            <a:extLst>
              <a:ext uri="{FF2B5EF4-FFF2-40B4-BE49-F238E27FC236}">
                <a16:creationId xmlns:a16="http://schemas.microsoft.com/office/drawing/2014/main" id="{4DFE2BCA-8380-C7E0-FDC2-F0787D9CE84F}"/>
              </a:ext>
            </a:extLst>
          </p:cNvPr>
          <p:cNvSpPr>
            <a:spLocks noGrp="1"/>
          </p:cNvSpPr>
          <p:nvPr>
            <p:ph sz="half" idx="1"/>
          </p:nvPr>
        </p:nvSpPr>
        <p:spPr>
          <a:xfrm>
            <a:off x="329184" y="1825625"/>
            <a:ext cx="4730496" cy="4185431"/>
          </a:xfrm>
        </p:spPr>
        <p:txBody>
          <a:bodyPr>
            <a:normAutofit/>
          </a:bodyPr>
          <a:lstStyle/>
          <a:p>
            <a:r>
              <a:rPr lang="en-US" sz="2400" dirty="0">
                <a:ea typeface="+mj-ea"/>
                <a:cs typeface="+mj-cs"/>
              </a:rPr>
              <a:t>Cell proportions estimated from marker posterior probabilities</a:t>
            </a:r>
          </a:p>
          <a:p>
            <a:r>
              <a:rPr lang="en-US" sz="2400" dirty="0">
                <a:ea typeface="+mj-ea"/>
                <a:cs typeface="+mj-cs"/>
              </a:rPr>
              <a:t>SSLs are associated with enriched immune cell populations (CD3+ cell proportions) in tumor tissue</a:t>
            </a:r>
          </a:p>
          <a:p>
            <a:r>
              <a:rPr lang="en-US" sz="2400" dirty="0">
                <a:ea typeface="+mj-ea"/>
                <a:cs typeface="+mj-cs"/>
              </a:rPr>
              <a:t>SSLs have higher proportion of MUC5AC+ cells in the tumor region (not significant)</a:t>
            </a:r>
          </a:p>
        </p:txBody>
      </p:sp>
      <p:sp>
        <p:nvSpPr>
          <p:cNvPr id="5" name="Slide Number Placeholder 4">
            <a:extLst>
              <a:ext uri="{FF2B5EF4-FFF2-40B4-BE49-F238E27FC236}">
                <a16:creationId xmlns:a16="http://schemas.microsoft.com/office/drawing/2014/main" id="{196A75E5-6544-A7C1-B569-CBF53E9808EB}"/>
              </a:ext>
            </a:extLst>
          </p:cNvPr>
          <p:cNvSpPr>
            <a:spLocks noGrp="1"/>
          </p:cNvSpPr>
          <p:nvPr>
            <p:ph type="sldNum" sz="quarter" idx="12"/>
          </p:nvPr>
        </p:nvSpPr>
        <p:spPr/>
        <p:txBody>
          <a:bodyPr/>
          <a:lstStyle/>
          <a:p>
            <a:fld id="{432B1062-8B11-6348-831A-4A0BC9C55C11}" type="slidenum">
              <a:rPr lang="en-US" smtClean="0"/>
              <a:t>21</a:t>
            </a:fld>
            <a:endParaRPr lang="en-US"/>
          </a:p>
        </p:txBody>
      </p:sp>
      <p:pic>
        <p:nvPicPr>
          <p:cNvPr id="6" name="Picture 2">
            <a:extLst>
              <a:ext uri="{FF2B5EF4-FFF2-40B4-BE49-F238E27FC236}">
                <a16:creationId xmlns:a16="http://schemas.microsoft.com/office/drawing/2014/main" id="{A0DEE9FF-75D9-18CC-B6D0-8B395A578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5957" y="1984121"/>
            <a:ext cx="3656137" cy="32644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C2790CB1-C5AF-FC36-D85D-D5568AD74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027" y="1984121"/>
            <a:ext cx="3648456" cy="3267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859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76B4-E487-0BBB-E432-137E21642F0A}"/>
              </a:ext>
            </a:extLst>
          </p:cNvPr>
          <p:cNvSpPr>
            <a:spLocks noGrp="1"/>
          </p:cNvSpPr>
          <p:nvPr>
            <p:ph type="title"/>
          </p:nvPr>
        </p:nvSpPr>
        <p:spPr/>
        <p:txBody>
          <a:bodyPr/>
          <a:lstStyle/>
          <a:p>
            <a:r>
              <a:rPr lang="en-US" dirty="0"/>
              <a:t>CD68+ Macrophage crowd SSL tumor cells</a:t>
            </a:r>
          </a:p>
        </p:txBody>
      </p:sp>
      <p:pic>
        <p:nvPicPr>
          <p:cNvPr id="7" name="Content Placeholder 6" descr="A screenshot of a cell division&#10;&#10;Description automatically generated">
            <a:extLst>
              <a:ext uri="{FF2B5EF4-FFF2-40B4-BE49-F238E27FC236}">
                <a16:creationId xmlns:a16="http://schemas.microsoft.com/office/drawing/2014/main" id="{4EB65F82-3F1D-87B4-9480-BB6810C7F108}"/>
              </a:ext>
            </a:extLst>
          </p:cNvPr>
          <p:cNvPicPr>
            <a:picLocks noGrp="1" noChangeAspect="1"/>
          </p:cNvPicPr>
          <p:nvPr>
            <p:ph sz="half" idx="1"/>
          </p:nvPr>
        </p:nvPicPr>
        <p:blipFill rotWithShape="1">
          <a:blip r:embed="rId2"/>
          <a:srcRect r="18031" b="66166"/>
          <a:stretch/>
        </p:blipFill>
        <p:spPr>
          <a:xfrm>
            <a:off x="838200" y="2046216"/>
            <a:ext cx="5641237" cy="3270571"/>
          </a:xfrm>
        </p:spPr>
      </p:pic>
      <p:sp>
        <p:nvSpPr>
          <p:cNvPr id="5" name="Slide Number Placeholder 4">
            <a:extLst>
              <a:ext uri="{FF2B5EF4-FFF2-40B4-BE49-F238E27FC236}">
                <a16:creationId xmlns:a16="http://schemas.microsoft.com/office/drawing/2014/main" id="{49ED8015-BFD7-07CA-5C0E-A378535F2C19}"/>
              </a:ext>
            </a:extLst>
          </p:cNvPr>
          <p:cNvSpPr>
            <a:spLocks noGrp="1"/>
          </p:cNvSpPr>
          <p:nvPr>
            <p:ph type="sldNum" sz="quarter" idx="12"/>
          </p:nvPr>
        </p:nvSpPr>
        <p:spPr/>
        <p:txBody>
          <a:bodyPr/>
          <a:lstStyle/>
          <a:p>
            <a:fld id="{432B1062-8B11-6348-831A-4A0BC9C55C11}" type="slidenum">
              <a:rPr lang="en-US" smtClean="0"/>
              <a:t>22</a:t>
            </a:fld>
            <a:endParaRPr lang="en-US"/>
          </a:p>
        </p:txBody>
      </p:sp>
      <p:pic>
        <p:nvPicPr>
          <p:cNvPr id="8" name="Content Placeholder 6" descr="A screenshot of a cell division&#10;&#10;Description automatically generated">
            <a:extLst>
              <a:ext uri="{FF2B5EF4-FFF2-40B4-BE49-F238E27FC236}">
                <a16:creationId xmlns:a16="http://schemas.microsoft.com/office/drawing/2014/main" id="{7A50867F-F811-07A6-8A7C-29E767071E92}"/>
              </a:ext>
            </a:extLst>
          </p:cNvPr>
          <p:cNvPicPr>
            <a:picLocks noChangeAspect="1"/>
          </p:cNvPicPr>
          <p:nvPr/>
        </p:nvPicPr>
        <p:blipFill rotWithShape="1">
          <a:blip r:embed="rId2"/>
          <a:srcRect t="36848"/>
          <a:stretch/>
        </p:blipFill>
        <p:spPr>
          <a:xfrm>
            <a:off x="6741874" y="1526281"/>
            <a:ext cx="4905631" cy="4351338"/>
          </a:xfrm>
          <a:prstGeom prst="rect">
            <a:avLst/>
          </a:prstGeom>
        </p:spPr>
      </p:pic>
    </p:spTree>
    <p:extLst>
      <p:ext uri="{BB962C8B-B14F-4D97-AF65-F5344CB8AC3E}">
        <p14:creationId xmlns:p14="http://schemas.microsoft.com/office/powerpoint/2010/main" val="3858260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B26371-82A6-A78E-11D8-E103069F771C}"/>
              </a:ext>
            </a:extLst>
          </p:cNvPr>
          <p:cNvSpPr>
            <a:spLocks noGrp="1"/>
          </p:cNvSpPr>
          <p:nvPr>
            <p:ph type="title"/>
          </p:nvPr>
        </p:nvSpPr>
        <p:spPr/>
        <p:txBody>
          <a:bodyPr/>
          <a:lstStyle/>
          <a:p>
            <a:r>
              <a:rPr lang="en-US" dirty="0"/>
              <a:t>Review: mIF Image Imputation</a:t>
            </a:r>
          </a:p>
        </p:txBody>
      </p:sp>
      <p:sp>
        <p:nvSpPr>
          <p:cNvPr id="7" name="Text Placeholder 6">
            <a:extLst>
              <a:ext uri="{FF2B5EF4-FFF2-40B4-BE49-F238E27FC236}">
                <a16:creationId xmlns:a16="http://schemas.microsoft.com/office/drawing/2014/main" id="{A3EBD16F-7A7D-41D9-BFE2-FB3CCB2D4F1B}"/>
              </a:ext>
            </a:extLst>
          </p:cNvPr>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11F3A41C-D1DC-C5E7-1D4B-2D43E23A818D}"/>
              </a:ext>
            </a:extLst>
          </p:cNvPr>
          <p:cNvSpPr>
            <a:spLocks noGrp="1"/>
          </p:cNvSpPr>
          <p:nvPr>
            <p:ph type="sldNum" sz="quarter" idx="12"/>
          </p:nvPr>
        </p:nvSpPr>
        <p:spPr/>
        <p:txBody>
          <a:bodyPr/>
          <a:lstStyle/>
          <a:p>
            <a:fld id="{432B1062-8B11-6348-831A-4A0BC9C55C11}" type="slidenum">
              <a:rPr lang="en-US" smtClean="0"/>
              <a:t>23</a:t>
            </a:fld>
            <a:endParaRPr lang="en-US"/>
          </a:p>
        </p:txBody>
      </p:sp>
    </p:spTree>
    <p:extLst>
      <p:ext uri="{BB962C8B-B14F-4D97-AF65-F5344CB8AC3E}">
        <p14:creationId xmlns:p14="http://schemas.microsoft.com/office/powerpoint/2010/main" val="282423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16142D-5F8E-C3DF-0470-25C32A9C1D07}"/>
              </a:ext>
            </a:extLst>
          </p:cNvPr>
          <p:cNvSpPr>
            <a:spLocks noGrp="1"/>
          </p:cNvSpPr>
          <p:nvPr>
            <p:ph type="title"/>
          </p:nvPr>
        </p:nvSpPr>
        <p:spPr/>
        <p:txBody>
          <a:bodyPr/>
          <a:lstStyle/>
          <a:p>
            <a:r>
              <a:rPr lang="en-US" dirty="0"/>
              <a:t>Types of Missing data</a:t>
            </a:r>
          </a:p>
        </p:txBody>
      </p:sp>
      <p:pic>
        <p:nvPicPr>
          <p:cNvPr id="8" name="Content Placeholder 7" descr="A collage of images of the missing tissue&#10;&#10;Description automatically generated">
            <a:extLst>
              <a:ext uri="{FF2B5EF4-FFF2-40B4-BE49-F238E27FC236}">
                <a16:creationId xmlns:a16="http://schemas.microsoft.com/office/drawing/2014/main" id="{A3C0C023-C076-6F38-E0A5-060C841097C2}"/>
              </a:ext>
            </a:extLst>
          </p:cNvPr>
          <p:cNvPicPr>
            <a:picLocks noGrp="1" noChangeAspect="1"/>
          </p:cNvPicPr>
          <p:nvPr>
            <p:ph idx="1"/>
          </p:nvPr>
        </p:nvPicPr>
        <p:blipFill>
          <a:blip r:embed="rId2"/>
          <a:stretch>
            <a:fillRect/>
          </a:stretch>
        </p:blipFill>
        <p:spPr>
          <a:xfrm>
            <a:off x="1244600" y="1478557"/>
            <a:ext cx="9004300" cy="4431803"/>
          </a:xfrm>
        </p:spPr>
      </p:pic>
      <p:sp>
        <p:nvSpPr>
          <p:cNvPr id="4" name="Slide Number Placeholder 3">
            <a:extLst>
              <a:ext uri="{FF2B5EF4-FFF2-40B4-BE49-F238E27FC236}">
                <a16:creationId xmlns:a16="http://schemas.microsoft.com/office/drawing/2014/main" id="{22ECB228-95D3-4731-8758-07CBA33C28F4}"/>
              </a:ext>
            </a:extLst>
          </p:cNvPr>
          <p:cNvSpPr>
            <a:spLocks noGrp="1"/>
          </p:cNvSpPr>
          <p:nvPr>
            <p:ph type="sldNum" sz="quarter" idx="12"/>
          </p:nvPr>
        </p:nvSpPr>
        <p:spPr/>
        <p:txBody>
          <a:bodyPr/>
          <a:lstStyle/>
          <a:p>
            <a:fld id="{432B1062-8B11-6348-831A-4A0BC9C55C11}" type="slidenum">
              <a:rPr lang="en-US" smtClean="0"/>
              <a:t>24</a:t>
            </a:fld>
            <a:endParaRPr lang="en-US"/>
          </a:p>
        </p:txBody>
      </p:sp>
    </p:spTree>
    <p:extLst>
      <p:ext uri="{BB962C8B-B14F-4D97-AF65-F5344CB8AC3E}">
        <p14:creationId xmlns:p14="http://schemas.microsoft.com/office/powerpoint/2010/main" val="3226328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DD13-420A-AF0B-1911-A7ABABDE4996}"/>
              </a:ext>
            </a:extLst>
          </p:cNvPr>
          <p:cNvSpPr>
            <a:spLocks noGrp="1"/>
          </p:cNvSpPr>
          <p:nvPr>
            <p:ph type="title"/>
          </p:nvPr>
        </p:nvSpPr>
        <p:spPr/>
        <p:txBody>
          <a:bodyPr/>
          <a:lstStyle/>
          <a:p>
            <a:r>
              <a:rPr lang="en-US" dirty="0"/>
              <a:t>1. Missing Stains: pixN2N-HD</a:t>
            </a:r>
          </a:p>
        </p:txBody>
      </p:sp>
      <p:sp>
        <p:nvSpPr>
          <p:cNvPr id="3" name="Content Placeholder 2">
            <a:extLst>
              <a:ext uri="{FF2B5EF4-FFF2-40B4-BE49-F238E27FC236}">
                <a16:creationId xmlns:a16="http://schemas.microsoft.com/office/drawing/2014/main" id="{97468DC9-7C8C-EA13-3DAD-C1D135AA3306}"/>
              </a:ext>
            </a:extLst>
          </p:cNvPr>
          <p:cNvSpPr>
            <a:spLocks noGrp="1"/>
          </p:cNvSpPr>
          <p:nvPr>
            <p:ph idx="1"/>
          </p:nvPr>
        </p:nvSpPr>
        <p:spPr/>
        <p:txBody>
          <a:bodyPr/>
          <a:lstStyle/>
          <a:p>
            <a:r>
              <a:rPr lang="en-US" dirty="0"/>
              <a:t>Based on Generative Adversarial Networks (GANs)</a:t>
            </a:r>
          </a:p>
          <a:p>
            <a:r>
              <a:rPr lang="en-US" dirty="0"/>
              <a:t>Reduces computational time compared to the “standard” methods</a:t>
            </a:r>
          </a:p>
          <a:p>
            <a:endParaRPr lang="en-US" dirty="0"/>
          </a:p>
        </p:txBody>
      </p:sp>
      <p:sp>
        <p:nvSpPr>
          <p:cNvPr id="4" name="Slide Number Placeholder 3">
            <a:extLst>
              <a:ext uri="{FF2B5EF4-FFF2-40B4-BE49-F238E27FC236}">
                <a16:creationId xmlns:a16="http://schemas.microsoft.com/office/drawing/2014/main" id="{A40692F6-8601-231B-E43F-DF5E78994551}"/>
              </a:ext>
            </a:extLst>
          </p:cNvPr>
          <p:cNvSpPr>
            <a:spLocks noGrp="1"/>
          </p:cNvSpPr>
          <p:nvPr>
            <p:ph type="sldNum" sz="quarter" idx="12"/>
          </p:nvPr>
        </p:nvSpPr>
        <p:spPr/>
        <p:txBody>
          <a:bodyPr/>
          <a:lstStyle/>
          <a:p>
            <a:fld id="{432B1062-8B11-6348-831A-4A0BC9C55C11}" type="slidenum">
              <a:rPr lang="en-US" smtClean="0"/>
              <a:t>25</a:t>
            </a:fld>
            <a:endParaRPr lang="en-US"/>
          </a:p>
        </p:txBody>
      </p:sp>
    </p:spTree>
    <p:extLst>
      <p:ext uri="{BB962C8B-B14F-4D97-AF65-F5344CB8AC3E}">
        <p14:creationId xmlns:p14="http://schemas.microsoft.com/office/powerpoint/2010/main" val="2462579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FFC5-E44B-D576-FF19-CB6AF669F835}"/>
              </a:ext>
            </a:extLst>
          </p:cNvPr>
          <p:cNvSpPr>
            <a:spLocks noGrp="1"/>
          </p:cNvSpPr>
          <p:nvPr>
            <p:ph type="title"/>
          </p:nvPr>
        </p:nvSpPr>
        <p:spPr/>
        <p:txBody>
          <a:bodyPr/>
          <a:lstStyle/>
          <a:p>
            <a:r>
              <a:rPr lang="en-US" dirty="0"/>
              <a:t>What are GANs?</a:t>
            </a:r>
          </a:p>
        </p:txBody>
      </p:sp>
      <p:pic>
        <p:nvPicPr>
          <p:cNvPr id="8" name="Content Placeholder 7" descr="A diagram of a algorithm&#10;&#10;Description automatically generated">
            <a:extLst>
              <a:ext uri="{FF2B5EF4-FFF2-40B4-BE49-F238E27FC236}">
                <a16:creationId xmlns:a16="http://schemas.microsoft.com/office/drawing/2014/main" id="{6690B54F-73E0-8908-E599-4857E3465551}"/>
              </a:ext>
            </a:extLst>
          </p:cNvPr>
          <p:cNvPicPr>
            <a:picLocks noGrp="1" noChangeAspect="1"/>
          </p:cNvPicPr>
          <p:nvPr>
            <p:ph idx="1"/>
          </p:nvPr>
        </p:nvPicPr>
        <p:blipFill>
          <a:blip r:embed="rId3"/>
          <a:stretch>
            <a:fillRect/>
          </a:stretch>
        </p:blipFill>
        <p:spPr>
          <a:xfrm>
            <a:off x="2733675" y="2242989"/>
            <a:ext cx="6724650" cy="3788321"/>
          </a:xfrm>
        </p:spPr>
      </p:pic>
      <p:sp>
        <p:nvSpPr>
          <p:cNvPr id="5" name="Slide Number Placeholder 4">
            <a:extLst>
              <a:ext uri="{FF2B5EF4-FFF2-40B4-BE49-F238E27FC236}">
                <a16:creationId xmlns:a16="http://schemas.microsoft.com/office/drawing/2014/main" id="{5580AFF2-65AD-3143-A159-20089CA812BA}"/>
              </a:ext>
            </a:extLst>
          </p:cNvPr>
          <p:cNvSpPr>
            <a:spLocks noGrp="1"/>
          </p:cNvSpPr>
          <p:nvPr>
            <p:ph type="sldNum" sz="quarter" idx="12"/>
          </p:nvPr>
        </p:nvSpPr>
        <p:spPr/>
        <p:txBody>
          <a:bodyPr/>
          <a:lstStyle/>
          <a:p>
            <a:fld id="{432B1062-8B11-6348-831A-4A0BC9C55C11}" type="slidenum">
              <a:rPr lang="en-US" smtClean="0"/>
              <a:t>26</a:t>
            </a:fld>
            <a:endParaRPr lang="en-US"/>
          </a:p>
        </p:txBody>
      </p:sp>
      <p:pic>
        <p:nvPicPr>
          <p:cNvPr id="10" name="Picture 9">
            <a:extLst>
              <a:ext uri="{FF2B5EF4-FFF2-40B4-BE49-F238E27FC236}">
                <a16:creationId xmlns:a16="http://schemas.microsoft.com/office/drawing/2014/main" id="{21F056CA-260B-070B-E880-B22E4F33595F}"/>
              </a:ext>
            </a:extLst>
          </p:cNvPr>
          <p:cNvPicPr>
            <a:picLocks noChangeAspect="1"/>
          </p:cNvPicPr>
          <p:nvPr/>
        </p:nvPicPr>
        <p:blipFill>
          <a:blip r:embed="rId4"/>
          <a:stretch>
            <a:fillRect/>
          </a:stretch>
        </p:blipFill>
        <p:spPr>
          <a:xfrm>
            <a:off x="2489200" y="1468636"/>
            <a:ext cx="7670800" cy="558800"/>
          </a:xfrm>
          <a:prstGeom prst="rect">
            <a:avLst/>
          </a:prstGeom>
        </p:spPr>
      </p:pic>
    </p:spTree>
    <p:extLst>
      <p:ext uri="{BB962C8B-B14F-4D97-AF65-F5344CB8AC3E}">
        <p14:creationId xmlns:p14="http://schemas.microsoft.com/office/powerpoint/2010/main" val="70826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7603-9E7F-2F47-A75E-8BC00E45DFF0}"/>
              </a:ext>
            </a:extLst>
          </p:cNvPr>
          <p:cNvSpPr>
            <a:spLocks noGrp="1"/>
          </p:cNvSpPr>
          <p:nvPr>
            <p:ph type="title"/>
          </p:nvPr>
        </p:nvSpPr>
        <p:spPr/>
        <p:txBody>
          <a:bodyPr/>
          <a:lstStyle/>
          <a:p>
            <a:r>
              <a:rPr lang="en-US" dirty="0"/>
              <a:t>pixN2N-HD</a:t>
            </a:r>
          </a:p>
        </p:txBody>
      </p:sp>
      <p:pic>
        <p:nvPicPr>
          <p:cNvPr id="6" name="Content Placeholder 5" descr="A diagram of a computer generated image&#10;&#10;Description automatically generated">
            <a:extLst>
              <a:ext uri="{FF2B5EF4-FFF2-40B4-BE49-F238E27FC236}">
                <a16:creationId xmlns:a16="http://schemas.microsoft.com/office/drawing/2014/main" id="{32B67452-E7D7-7EFF-0B89-7F5D6D3A4CC9}"/>
              </a:ext>
            </a:extLst>
          </p:cNvPr>
          <p:cNvPicPr>
            <a:picLocks noGrp="1" noChangeAspect="1"/>
          </p:cNvPicPr>
          <p:nvPr>
            <p:ph idx="1"/>
          </p:nvPr>
        </p:nvPicPr>
        <p:blipFill>
          <a:blip r:embed="rId3"/>
          <a:stretch>
            <a:fillRect/>
          </a:stretch>
        </p:blipFill>
        <p:spPr>
          <a:xfrm>
            <a:off x="4254500" y="638509"/>
            <a:ext cx="6453060" cy="4386064"/>
          </a:xfrm>
        </p:spPr>
      </p:pic>
      <p:sp>
        <p:nvSpPr>
          <p:cNvPr id="4" name="Slide Number Placeholder 3">
            <a:extLst>
              <a:ext uri="{FF2B5EF4-FFF2-40B4-BE49-F238E27FC236}">
                <a16:creationId xmlns:a16="http://schemas.microsoft.com/office/drawing/2014/main" id="{2065B734-F45F-FBB8-1A05-3CBC87EFE6F9}"/>
              </a:ext>
            </a:extLst>
          </p:cNvPr>
          <p:cNvSpPr>
            <a:spLocks noGrp="1"/>
          </p:cNvSpPr>
          <p:nvPr>
            <p:ph type="sldNum" sz="quarter" idx="12"/>
          </p:nvPr>
        </p:nvSpPr>
        <p:spPr/>
        <p:txBody>
          <a:bodyPr/>
          <a:lstStyle/>
          <a:p>
            <a:fld id="{432B1062-8B11-6348-831A-4A0BC9C55C11}" type="slidenum">
              <a:rPr lang="en-US" smtClean="0"/>
              <a:t>27</a:t>
            </a:fld>
            <a:endParaRPr lang="en-US"/>
          </a:p>
        </p:txBody>
      </p:sp>
      <p:pic>
        <p:nvPicPr>
          <p:cNvPr id="8" name="Picture 7" descr="A mathematical equation with numbers and symbols&#10;&#10;Description automatically generated">
            <a:extLst>
              <a:ext uri="{FF2B5EF4-FFF2-40B4-BE49-F238E27FC236}">
                <a16:creationId xmlns:a16="http://schemas.microsoft.com/office/drawing/2014/main" id="{2CEE9EF4-3D6A-2FE9-0F52-9E973FD087CF}"/>
              </a:ext>
            </a:extLst>
          </p:cNvPr>
          <p:cNvPicPr>
            <a:picLocks noChangeAspect="1"/>
          </p:cNvPicPr>
          <p:nvPr/>
        </p:nvPicPr>
        <p:blipFill rotWithShape="1">
          <a:blip r:embed="rId4"/>
          <a:srcRect t="13077" b="9646"/>
          <a:stretch/>
        </p:blipFill>
        <p:spPr>
          <a:xfrm>
            <a:off x="5557522" y="5143500"/>
            <a:ext cx="6172388" cy="762001"/>
          </a:xfrm>
          <a:prstGeom prst="rect">
            <a:avLst/>
          </a:prstGeom>
        </p:spPr>
      </p:pic>
    </p:spTree>
    <p:extLst>
      <p:ext uri="{BB962C8B-B14F-4D97-AF65-F5344CB8AC3E}">
        <p14:creationId xmlns:p14="http://schemas.microsoft.com/office/powerpoint/2010/main" val="3794187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41DE-E4C1-A3D5-1591-E5A663240623}"/>
              </a:ext>
            </a:extLst>
          </p:cNvPr>
          <p:cNvSpPr>
            <a:spLocks noGrp="1"/>
          </p:cNvSpPr>
          <p:nvPr>
            <p:ph type="title"/>
          </p:nvPr>
        </p:nvSpPr>
        <p:spPr>
          <a:xfrm>
            <a:off x="114300" y="0"/>
            <a:ext cx="10515600" cy="1325563"/>
          </a:xfrm>
        </p:spPr>
        <p:txBody>
          <a:bodyPr>
            <a:normAutofit/>
          </a:bodyPr>
          <a:lstStyle/>
          <a:p>
            <a:r>
              <a:rPr lang="en-US" sz="3600" dirty="0"/>
              <a:t>2.1 Channel Imputation: 7-UP</a:t>
            </a:r>
          </a:p>
        </p:txBody>
      </p:sp>
      <p:sp>
        <p:nvSpPr>
          <p:cNvPr id="4" name="Slide Number Placeholder 3">
            <a:extLst>
              <a:ext uri="{FF2B5EF4-FFF2-40B4-BE49-F238E27FC236}">
                <a16:creationId xmlns:a16="http://schemas.microsoft.com/office/drawing/2014/main" id="{2C1FCB52-145F-2219-88FD-BAD1843CC349}"/>
              </a:ext>
            </a:extLst>
          </p:cNvPr>
          <p:cNvSpPr>
            <a:spLocks noGrp="1"/>
          </p:cNvSpPr>
          <p:nvPr>
            <p:ph type="sldNum" sz="quarter" idx="12"/>
          </p:nvPr>
        </p:nvSpPr>
        <p:spPr/>
        <p:txBody>
          <a:bodyPr/>
          <a:lstStyle/>
          <a:p>
            <a:fld id="{432B1062-8B11-6348-831A-4A0BC9C55C11}" type="slidenum">
              <a:rPr lang="en-US" smtClean="0"/>
              <a:t>28</a:t>
            </a:fld>
            <a:endParaRPr lang="en-US"/>
          </a:p>
        </p:txBody>
      </p:sp>
      <p:pic>
        <p:nvPicPr>
          <p:cNvPr id="1026" name="Picture 2" descr="Overview of the 7-UP Framework. (Panel A) From the full CODEX panel of biomarkers, a concrete autoencoder selects the seven biomarkers that are best able to reconstruct the full panel. (Panel B) From a full sample (∼1,000 microns wide), image patches are extracted for each cell: cell only, containing the morphology of the cell at 3× scaling, 0.5×, a ∼84-micron neighborhood around the cell, and 1×, a ∼42-micron neighborhood around the cell. (Panels C and D) Each cell has 3 patches produced for each of the 7 biomarkers, totaling 21 patches used as input to a deep learning model. This model extracts morphological features for each cell, which are combined with the average expressions of the top seven biomarkers to predict the average expressions of the remaining CODEX panel biomarkers using a machine learning regression model. (Panel E) The imputed biomarker expressions (from Panels C and D) are used in place of the CODEX-generated values in the kNN algorithm used to produce cell-type ground truth. An example predicted sample is shown. (Panel F) Using a deep learning model trained to predict phenotypic outcomes (Zheng et. al), the predicted cell types are used in place of the ground truth cell types to produce sample-level predictions for survival status, HPV status, and recurrence.">
            <a:extLst>
              <a:ext uri="{FF2B5EF4-FFF2-40B4-BE49-F238E27FC236}">
                <a16:creationId xmlns:a16="http://schemas.microsoft.com/office/drawing/2014/main" id="{F993AA9E-C676-3127-5077-B55EAA2C9C4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04707" y="170392"/>
            <a:ext cx="6587293" cy="5727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88E5C9-5AC7-7C2C-7F55-A9AF07B377EA}"/>
              </a:ext>
            </a:extLst>
          </p:cNvPr>
          <p:cNvSpPr txBox="1"/>
          <p:nvPr/>
        </p:nvSpPr>
        <p:spPr>
          <a:xfrm>
            <a:off x="419100" y="1460500"/>
            <a:ext cx="4864100" cy="4093428"/>
          </a:xfrm>
          <a:prstGeom prst="rect">
            <a:avLst/>
          </a:prstGeom>
          <a:noFill/>
        </p:spPr>
        <p:txBody>
          <a:bodyPr wrap="square" rtlCol="0">
            <a:spAutoFit/>
          </a:bodyPr>
          <a:lstStyle/>
          <a:p>
            <a:pPr algn="l"/>
            <a:r>
              <a:rPr lang="en-US" sz="2000" b="0" i="0" dirty="0">
                <a:solidFill>
                  <a:srgbClr val="5A5A5A"/>
                </a:solidFill>
                <a:effectLst/>
                <a:latin typeface="system-ui"/>
              </a:rPr>
              <a:t>Main Steps:</a:t>
            </a:r>
          </a:p>
          <a:p>
            <a:pPr marL="285750" indent="-285750" algn="l">
              <a:buFont typeface="Courier New" panose="02070309020205020404" pitchFamily="49" charset="0"/>
              <a:buChar char="o"/>
            </a:pPr>
            <a:r>
              <a:rPr lang="en-US" sz="2000" b="0" i="0" dirty="0">
                <a:solidFill>
                  <a:srgbClr val="5A5A5A"/>
                </a:solidFill>
                <a:effectLst/>
                <a:latin typeface="system-ui"/>
              </a:rPr>
              <a:t>Marker panel selection</a:t>
            </a:r>
          </a:p>
          <a:p>
            <a:pPr marL="742950" lvl="1" indent="-285750">
              <a:buFont typeface="Courier New" panose="02070309020205020404" pitchFamily="49" charset="0"/>
              <a:buChar char="o"/>
            </a:pPr>
            <a:r>
              <a:rPr lang="en-US" sz="2000" b="0" i="0" dirty="0">
                <a:solidFill>
                  <a:srgbClr val="5A5A5A"/>
                </a:solidFill>
                <a:effectLst/>
                <a:latin typeface="system-ui"/>
              </a:rPr>
              <a:t> Concrete autoencoder: feature selection method</a:t>
            </a:r>
          </a:p>
          <a:p>
            <a:pPr marL="285750" indent="-285750" algn="l">
              <a:buFont typeface="Courier New" panose="02070309020205020404" pitchFamily="49" charset="0"/>
              <a:buChar char="o"/>
            </a:pPr>
            <a:r>
              <a:rPr lang="en-US" sz="2000" b="0" i="0" dirty="0">
                <a:solidFill>
                  <a:srgbClr val="5A5A5A"/>
                </a:solidFill>
                <a:effectLst/>
                <a:latin typeface="system-ui"/>
              </a:rPr>
              <a:t>Morphology feature extraction</a:t>
            </a:r>
          </a:p>
          <a:p>
            <a:pPr marL="742950" lvl="1" indent="-285750">
              <a:buFont typeface="Courier New" panose="02070309020205020404" pitchFamily="49" charset="0"/>
              <a:buChar char="o"/>
            </a:pPr>
            <a:r>
              <a:rPr lang="en-US" sz="2000" b="0" i="0" dirty="0">
                <a:solidFill>
                  <a:srgbClr val="5A5A5A"/>
                </a:solidFill>
                <a:effectLst/>
                <a:latin typeface="system-ui"/>
              </a:rPr>
              <a:t>convolutional neural network </a:t>
            </a:r>
          </a:p>
          <a:p>
            <a:pPr marL="285750" indent="-285750" algn="l">
              <a:buFont typeface="Courier New" panose="02070309020205020404" pitchFamily="49" charset="0"/>
              <a:buChar char="o"/>
            </a:pPr>
            <a:r>
              <a:rPr lang="en-US" sz="2000" b="0" i="0" dirty="0">
                <a:solidFill>
                  <a:srgbClr val="5A5A5A"/>
                </a:solidFill>
                <a:effectLst/>
                <a:latin typeface="system-ui"/>
              </a:rPr>
              <a:t>Marker expression imputation. </a:t>
            </a:r>
          </a:p>
          <a:p>
            <a:pPr marL="742950" lvl="1" indent="-285750">
              <a:buFont typeface="Courier New" panose="02070309020205020404" pitchFamily="49" charset="0"/>
              <a:buChar char="o"/>
            </a:pPr>
            <a:r>
              <a:rPr lang="en-US" sz="2000" b="0" i="0" dirty="0" err="1">
                <a:solidFill>
                  <a:srgbClr val="5A5A5A"/>
                </a:solidFill>
                <a:effectLst/>
                <a:latin typeface="system-ui"/>
              </a:rPr>
              <a:t>XGBoost</a:t>
            </a:r>
            <a:r>
              <a:rPr lang="en-US" sz="2000" b="0" i="0" dirty="0">
                <a:solidFill>
                  <a:srgbClr val="5A5A5A"/>
                </a:solidFill>
                <a:effectLst/>
                <a:latin typeface="system-ui"/>
              </a:rPr>
              <a:t>, a scalable gradient-boosting tree software</a:t>
            </a:r>
          </a:p>
          <a:p>
            <a:pPr marL="742950" lvl="1" indent="-285750">
              <a:buFont typeface="Courier New" panose="02070309020205020404" pitchFamily="49" charset="0"/>
              <a:buChar char="o"/>
            </a:pPr>
            <a:endParaRPr lang="en-US" sz="2000" dirty="0">
              <a:solidFill>
                <a:srgbClr val="5A5A5A"/>
              </a:solidFill>
              <a:latin typeface="system-ui"/>
            </a:endParaRPr>
          </a:p>
          <a:p>
            <a:r>
              <a:rPr lang="en-US" sz="2000" dirty="0">
                <a:solidFill>
                  <a:srgbClr val="5A5A5A"/>
                </a:solidFill>
                <a:latin typeface="system-ui"/>
              </a:rPr>
              <a:t>Evaluation: Compare with ground truth</a:t>
            </a:r>
          </a:p>
          <a:p>
            <a:r>
              <a:rPr lang="en-US" sz="2000" dirty="0">
                <a:solidFill>
                  <a:srgbClr val="5A5A5A"/>
                </a:solidFill>
                <a:latin typeface="system-ui"/>
              </a:rPr>
              <a:t>Biomarker: </a:t>
            </a:r>
            <a:r>
              <a:rPr lang="en-US" sz="2000" dirty="0" err="1">
                <a:solidFill>
                  <a:srgbClr val="5A5A5A"/>
                </a:solidFill>
                <a:latin typeface="system-ui"/>
              </a:rPr>
              <a:t>pearson</a:t>
            </a:r>
            <a:r>
              <a:rPr lang="en-US" sz="2000" dirty="0">
                <a:solidFill>
                  <a:srgbClr val="5A5A5A"/>
                </a:solidFill>
                <a:latin typeface="system-ui"/>
              </a:rPr>
              <a:t> correlation</a:t>
            </a:r>
          </a:p>
          <a:p>
            <a:r>
              <a:rPr lang="en-US" sz="2000" dirty="0">
                <a:solidFill>
                  <a:srgbClr val="5A5A5A"/>
                </a:solidFill>
                <a:latin typeface="system-ui"/>
              </a:rPr>
              <a:t>F1-score (2/(1/sensitivity+1/precision)</a:t>
            </a:r>
          </a:p>
        </p:txBody>
      </p:sp>
    </p:spTree>
    <p:extLst>
      <p:ext uri="{BB962C8B-B14F-4D97-AF65-F5344CB8AC3E}">
        <p14:creationId xmlns:p14="http://schemas.microsoft.com/office/powerpoint/2010/main" val="93127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F0BE-C2A8-9D11-55E2-91DBA6C8BC66}"/>
              </a:ext>
            </a:extLst>
          </p:cNvPr>
          <p:cNvSpPr>
            <a:spLocks noGrp="1"/>
          </p:cNvSpPr>
          <p:nvPr>
            <p:ph type="title"/>
          </p:nvPr>
        </p:nvSpPr>
        <p:spPr/>
        <p:txBody>
          <a:bodyPr>
            <a:normAutofit/>
          </a:bodyPr>
          <a:lstStyle/>
          <a:p>
            <a:r>
              <a:rPr lang="en-US" sz="4000" dirty="0"/>
              <a:t>2.2 Channel Imputation: </a:t>
            </a:r>
            <a:r>
              <a:rPr lang="en-US" sz="4000" dirty="0" err="1"/>
              <a:t>CyCIF</a:t>
            </a:r>
            <a:r>
              <a:rPr lang="en-US" sz="4000" dirty="0"/>
              <a:t> Panel Reduction</a:t>
            </a:r>
          </a:p>
        </p:txBody>
      </p:sp>
      <p:pic>
        <p:nvPicPr>
          <p:cNvPr id="6" name="Content Placeholder 5" descr="A diagram of a computer&#10;&#10;Description automatically generated">
            <a:extLst>
              <a:ext uri="{FF2B5EF4-FFF2-40B4-BE49-F238E27FC236}">
                <a16:creationId xmlns:a16="http://schemas.microsoft.com/office/drawing/2014/main" id="{16735843-CE9E-95B9-D6BA-D4161C5CE900}"/>
              </a:ext>
            </a:extLst>
          </p:cNvPr>
          <p:cNvPicPr>
            <a:picLocks noGrp="1" noChangeAspect="1"/>
          </p:cNvPicPr>
          <p:nvPr>
            <p:ph idx="1"/>
          </p:nvPr>
        </p:nvPicPr>
        <p:blipFill>
          <a:blip r:embed="rId2"/>
          <a:stretch>
            <a:fillRect/>
          </a:stretch>
        </p:blipFill>
        <p:spPr>
          <a:xfrm>
            <a:off x="838200" y="2034910"/>
            <a:ext cx="10515600" cy="3943350"/>
          </a:xfrm>
        </p:spPr>
      </p:pic>
      <p:sp>
        <p:nvSpPr>
          <p:cNvPr id="4" name="Slide Number Placeholder 3">
            <a:extLst>
              <a:ext uri="{FF2B5EF4-FFF2-40B4-BE49-F238E27FC236}">
                <a16:creationId xmlns:a16="http://schemas.microsoft.com/office/drawing/2014/main" id="{032383CE-4D63-24AF-E564-3032E1B2FB4D}"/>
              </a:ext>
            </a:extLst>
          </p:cNvPr>
          <p:cNvSpPr>
            <a:spLocks noGrp="1"/>
          </p:cNvSpPr>
          <p:nvPr>
            <p:ph type="sldNum" sz="quarter" idx="12"/>
          </p:nvPr>
        </p:nvSpPr>
        <p:spPr/>
        <p:txBody>
          <a:bodyPr/>
          <a:lstStyle/>
          <a:p>
            <a:fld id="{432B1062-8B11-6348-831A-4A0BC9C55C11}" type="slidenum">
              <a:rPr lang="en-US" smtClean="0"/>
              <a:t>29</a:t>
            </a:fld>
            <a:endParaRPr lang="en-US"/>
          </a:p>
        </p:txBody>
      </p:sp>
      <p:sp>
        <p:nvSpPr>
          <p:cNvPr id="7" name="TextBox 6">
            <a:extLst>
              <a:ext uri="{FF2B5EF4-FFF2-40B4-BE49-F238E27FC236}">
                <a16:creationId xmlns:a16="http://schemas.microsoft.com/office/drawing/2014/main" id="{658B2E8D-0C0D-2EC8-68B6-8186D54250B2}"/>
              </a:ext>
            </a:extLst>
          </p:cNvPr>
          <p:cNvSpPr txBox="1"/>
          <p:nvPr/>
        </p:nvSpPr>
        <p:spPr>
          <a:xfrm>
            <a:off x="838200" y="1481799"/>
            <a:ext cx="10388600" cy="400110"/>
          </a:xfrm>
          <a:prstGeom prst="rect">
            <a:avLst/>
          </a:prstGeom>
          <a:noFill/>
        </p:spPr>
        <p:txBody>
          <a:bodyPr wrap="square" rtlCol="0">
            <a:spAutoFit/>
          </a:bodyPr>
          <a:lstStyle/>
          <a:p>
            <a:r>
              <a:rPr lang="en-US" sz="2000" dirty="0"/>
              <a:t>Iteratively build up panel; select by comparing spearman correlation with training data</a:t>
            </a:r>
          </a:p>
        </p:txBody>
      </p:sp>
    </p:spTree>
    <p:extLst>
      <p:ext uri="{BB962C8B-B14F-4D97-AF65-F5344CB8AC3E}">
        <p14:creationId xmlns:p14="http://schemas.microsoft.com/office/powerpoint/2010/main" val="1819389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CED4-16FC-4118-0279-1E0A1FD911EC}"/>
              </a:ext>
            </a:extLst>
          </p:cNvPr>
          <p:cNvSpPr>
            <a:spLocks noGrp="1"/>
          </p:cNvSpPr>
          <p:nvPr>
            <p:ph type="title"/>
          </p:nvPr>
        </p:nvSpPr>
        <p:spPr>
          <a:xfrm>
            <a:off x="755268" y="594575"/>
            <a:ext cx="10515600" cy="1325563"/>
          </a:xfrm>
        </p:spPr>
        <p:txBody>
          <a:bodyPr/>
          <a:lstStyle/>
          <a:p>
            <a:r>
              <a:rPr lang="en-US" dirty="0"/>
              <a:t>What is mIF?</a:t>
            </a:r>
          </a:p>
        </p:txBody>
      </p:sp>
      <p:graphicFrame>
        <p:nvGraphicFramePr>
          <p:cNvPr id="9" name="Content Placeholder 8">
            <a:extLst>
              <a:ext uri="{FF2B5EF4-FFF2-40B4-BE49-F238E27FC236}">
                <a16:creationId xmlns:a16="http://schemas.microsoft.com/office/drawing/2014/main" id="{715683EB-E905-C9D8-9ECF-99F852509A65}"/>
              </a:ext>
            </a:extLst>
          </p:cNvPr>
          <p:cNvGraphicFramePr>
            <a:graphicFrameLocks noGrp="1"/>
          </p:cNvGraphicFramePr>
          <p:nvPr>
            <p:ph idx="1"/>
            <p:extLst>
              <p:ext uri="{D42A27DB-BD31-4B8C-83A1-F6EECF244321}">
                <p14:modId xmlns:p14="http://schemas.microsoft.com/office/powerpoint/2010/main" val="1544065935"/>
              </p:ext>
            </p:extLst>
          </p:nvPr>
        </p:nvGraphicFramePr>
        <p:xfrm>
          <a:off x="838200" y="1697023"/>
          <a:ext cx="10515600" cy="3011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35DE262-8AC8-B613-8D7B-467CFA002F88}"/>
              </a:ext>
            </a:extLst>
          </p:cNvPr>
          <p:cNvSpPr>
            <a:spLocks noGrp="1"/>
          </p:cNvSpPr>
          <p:nvPr>
            <p:ph type="sldNum" sz="quarter" idx="12"/>
          </p:nvPr>
        </p:nvSpPr>
        <p:spPr/>
        <p:txBody>
          <a:bodyPr/>
          <a:lstStyle/>
          <a:p>
            <a:fld id="{432B1062-8B11-6348-831A-4A0BC9C55C11}" type="slidenum">
              <a:rPr lang="en-US" smtClean="0"/>
              <a:t>3</a:t>
            </a:fld>
            <a:endParaRPr lang="en-US"/>
          </a:p>
        </p:txBody>
      </p:sp>
      <p:cxnSp>
        <p:nvCxnSpPr>
          <p:cNvPr id="6" name="Straight Arrow Connector 5">
            <a:extLst>
              <a:ext uri="{FF2B5EF4-FFF2-40B4-BE49-F238E27FC236}">
                <a16:creationId xmlns:a16="http://schemas.microsoft.com/office/drawing/2014/main" id="{D6CD10A3-E078-2B99-7989-CDA467B7132E}"/>
              </a:ext>
            </a:extLst>
          </p:cNvPr>
          <p:cNvCxnSpPr/>
          <p:nvPr/>
        </p:nvCxnSpPr>
        <p:spPr>
          <a:xfrm>
            <a:off x="838200" y="5082639"/>
            <a:ext cx="10515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C055FD-0621-5338-28D9-604A7D698B85}"/>
              </a:ext>
            </a:extLst>
          </p:cNvPr>
          <p:cNvSpPr txBox="1"/>
          <p:nvPr/>
        </p:nvSpPr>
        <p:spPr>
          <a:xfrm>
            <a:off x="10367158" y="5140290"/>
            <a:ext cx="1092530" cy="369332"/>
          </a:xfrm>
          <a:prstGeom prst="rect">
            <a:avLst/>
          </a:prstGeom>
          <a:noFill/>
        </p:spPr>
        <p:txBody>
          <a:bodyPr wrap="square" rtlCol="0">
            <a:spAutoFit/>
          </a:bodyPr>
          <a:lstStyle/>
          <a:p>
            <a:r>
              <a:rPr lang="en-US" dirty="0"/>
              <a:t>Time</a:t>
            </a:r>
          </a:p>
        </p:txBody>
      </p:sp>
      <p:sp>
        <p:nvSpPr>
          <p:cNvPr id="8" name="TextBox 7">
            <a:extLst>
              <a:ext uri="{FF2B5EF4-FFF2-40B4-BE49-F238E27FC236}">
                <a16:creationId xmlns:a16="http://schemas.microsoft.com/office/drawing/2014/main" id="{8E061380-D47A-BB3E-E3BA-846C52FD8595}"/>
              </a:ext>
            </a:extLst>
          </p:cNvPr>
          <p:cNvSpPr txBox="1"/>
          <p:nvPr/>
        </p:nvSpPr>
        <p:spPr>
          <a:xfrm>
            <a:off x="732312" y="5167311"/>
            <a:ext cx="2101932" cy="369332"/>
          </a:xfrm>
          <a:prstGeom prst="rect">
            <a:avLst/>
          </a:prstGeom>
          <a:noFill/>
        </p:spPr>
        <p:txBody>
          <a:bodyPr wrap="square" rtlCol="0">
            <a:spAutoFit/>
          </a:bodyPr>
          <a:lstStyle/>
          <a:p>
            <a:r>
              <a:rPr lang="en-US" dirty="0"/>
              <a:t>1941</a:t>
            </a:r>
          </a:p>
        </p:txBody>
      </p:sp>
      <p:sp>
        <p:nvSpPr>
          <p:cNvPr id="18" name="Parallelogram 17">
            <a:extLst>
              <a:ext uri="{FF2B5EF4-FFF2-40B4-BE49-F238E27FC236}">
                <a16:creationId xmlns:a16="http://schemas.microsoft.com/office/drawing/2014/main" id="{337CA72F-B6AA-EC1C-160A-C3DA1F334BB6}"/>
              </a:ext>
            </a:extLst>
          </p:cNvPr>
          <p:cNvSpPr/>
          <p:nvPr/>
        </p:nvSpPr>
        <p:spPr>
          <a:xfrm>
            <a:off x="10132028" y="1633039"/>
            <a:ext cx="1316182" cy="447833"/>
          </a:xfrm>
          <a:prstGeom prst="parallelogram">
            <a:avLst>
              <a:gd name="adj" fmla="val 105436"/>
            </a:avLst>
          </a:prstGeom>
          <a:solidFill>
            <a:schemeClr val="accent1">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66ECB8C-46AF-692E-1CB2-E8603B6B2E0C}"/>
              </a:ext>
            </a:extLst>
          </p:cNvPr>
          <p:cNvSpPr/>
          <p:nvPr/>
        </p:nvSpPr>
        <p:spPr>
          <a:xfrm>
            <a:off x="10755877" y="1857440"/>
            <a:ext cx="91440" cy="91440"/>
          </a:xfrm>
          <a:prstGeom prst="ellipse">
            <a:avLst/>
          </a:prstGeom>
          <a:solidFill>
            <a:schemeClr val="accent2">
              <a:lumMod val="20000"/>
              <a:lumOff val="80000"/>
            </a:schemeClr>
          </a:solidFill>
          <a:ln>
            <a:solidFill>
              <a:schemeClr val="accent2">
                <a:alpha val="8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allelogram 19">
            <a:extLst>
              <a:ext uri="{FF2B5EF4-FFF2-40B4-BE49-F238E27FC236}">
                <a16:creationId xmlns:a16="http://schemas.microsoft.com/office/drawing/2014/main" id="{75A196FD-3237-A127-B498-B8E435F4F92B}"/>
              </a:ext>
            </a:extLst>
          </p:cNvPr>
          <p:cNvSpPr/>
          <p:nvPr/>
        </p:nvSpPr>
        <p:spPr>
          <a:xfrm>
            <a:off x="10120550" y="1427387"/>
            <a:ext cx="1316182" cy="447833"/>
          </a:xfrm>
          <a:prstGeom prst="parallelogram">
            <a:avLst>
              <a:gd name="adj" fmla="val 105436"/>
            </a:avLst>
          </a:prstGeom>
          <a:solidFill>
            <a:schemeClr val="accent1">
              <a:lumMod val="60000"/>
              <a:lumOff val="40000"/>
              <a:alpha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9DDA7F3-1065-E05B-01CC-0DD771E0D397}"/>
              </a:ext>
            </a:extLst>
          </p:cNvPr>
          <p:cNvSpPr/>
          <p:nvPr/>
        </p:nvSpPr>
        <p:spPr>
          <a:xfrm>
            <a:off x="10755877" y="1651304"/>
            <a:ext cx="91440" cy="91440"/>
          </a:xfrm>
          <a:prstGeom prst="ellipse">
            <a:avLst/>
          </a:prstGeom>
          <a:solidFill>
            <a:schemeClr val="accent2">
              <a:lumMod val="20000"/>
              <a:lumOff val="80000"/>
              <a:alpha val="90035"/>
            </a:schemeClr>
          </a:solidFill>
          <a:ln>
            <a:solidFill>
              <a:schemeClr val="accent2">
                <a:alpha val="5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49B8D0D0-0BE8-6860-B2F9-ABFFDAC84B84}"/>
              </a:ext>
            </a:extLst>
          </p:cNvPr>
          <p:cNvSpPr/>
          <p:nvPr/>
        </p:nvSpPr>
        <p:spPr>
          <a:xfrm>
            <a:off x="10132028" y="1230926"/>
            <a:ext cx="1316182" cy="447833"/>
          </a:xfrm>
          <a:prstGeom prst="parallelogram">
            <a:avLst>
              <a:gd name="adj" fmla="val 105436"/>
            </a:avLst>
          </a:prstGeom>
          <a:solidFill>
            <a:schemeClr val="accent1">
              <a:lumMod val="60000"/>
              <a:lumOff val="40000"/>
              <a:alpha val="6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5078EC0-D530-2A0B-F476-B9AF36EC207D}"/>
              </a:ext>
            </a:extLst>
          </p:cNvPr>
          <p:cNvSpPr/>
          <p:nvPr/>
        </p:nvSpPr>
        <p:spPr>
          <a:xfrm>
            <a:off x="10755877" y="1437214"/>
            <a:ext cx="91440" cy="91440"/>
          </a:xfrm>
          <a:prstGeom prst="ellipse">
            <a:avLst/>
          </a:prstGeom>
          <a:solidFill>
            <a:schemeClr val="accent2">
              <a:lumMod val="20000"/>
              <a:lumOff val="80000"/>
              <a:alpha val="97000"/>
            </a:schemeClr>
          </a:solidFill>
          <a:ln>
            <a:solidFill>
              <a:schemeClr val="accent2">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arallelogram 23">
            <a:extLst>
              <a:ext uri="{FF2B5EF4-FFF2-40B4-BE49-F238E27FC236}">
                <a16:creationId xmlns:a16="http://schemas.microsoft.com/office/drawing/2014/main" id="{8A3FD90D-5F76-567F-1DFD-9C34D1B7CFB9}"/>
              </a:ext>
            </a:extLst>
          </p:cNvPr>
          <p:cNvSpPr/>
          <p:nvPr/>
        </p:nvSpPr>
        <p:spPr>
          <a:xfrm>
            <a:off x="10143506" y="1052729"/>
            <a:ext cx="1316182" cy="447833"/>
          </a:xfrm>
          <a:prstGeom prst="parallelogram">
            <a:avLst>
              <a:gd name="adj" fmla="val 105436"/>
            </a:avLst>
          </a:prstGeom>
          <a:solidFill>
            <a:schemeClr val="accent1">
              <a:lumMod val="60000"/>
              <a:lumOff val="40000"/>
              <a:alpha val="25504"/>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5B966777-12A6-3B19-230E-2190EED9CEA9}"/>
              </a:ext>
            </a:extLst>
          </p:cNvPr>
          <p:cNvSpPr/>
          <p:nvPr/>
        </p:nvSpPr>
        <p:spPr>
          <a:xfrm>
            <a:off x="10755877" y="1230926"/>
            <a:ext cx="91440" cy="91440"/>
          </a:xfrm>
          <a:prstGeom prst="ellipse">
            <a:avLst/>
          </a:prstGeom>
          <a:solidFill>
            <a:schemeClr val="accent2">
              <a:lumMod val="20000"/>
              <a:lumOff val="80000"/>
              <a:alpha val="59810"/>
            </a:schemeClr>
          </a:solidFill>
          <a:ln>
            <a:solidFill>
              <a:schemeClr val="accent2">
                <a:alpha val="3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E3586D0-8B9E-ECF3-B392-2B5CBCF3A39A}"/>
              </a:ext>
            </a:extLst>
          </p:cNvPr>
          <p:cNvCxnSpPr>
            <a:stCxn id="25" idx="2"/>
            <a:endCxn id="19" idx="2"/>
          </p:cNvCxnSpPr>
          <p:nvPr/>
        </p:nvCxnSpPr>
        <p:spPr>
          <a:xfrm>
            <a:off x="10755877" y="1276646"/>
            <a:ext cx="0" cy="626514"/>
          </a:xfrm>
          <a:prstGeom prst="line">
            <a:avLst/>
          </a:prstGeom>
          <a:ln>
            <a:prstDash val="dashDot"/>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BE5F1809-AE3F-F03F-9567-86A35BEAC2EF}"/>
              </a:ext>
            </a:extLst>
          </p:cNvPr>
          <p:cNvCxnSpPr>
            <a:cxnSpLocks/>
            <a:stCxn id="25" idx="6"/>
            <a:endCxn id="19" idx="6"/>
          </p:cNvCxnSpPr>
          <p:nvPr/>
        </p:nvCxnSpPr>
        <p:spPr>
          <a:xfrm>
            <a:off x="10847317" y="1276646"/>
            <a:ext cx="0" cy="626514"/>
          </a:xfrm>
          <a:prstGeom prst="line">
            <a:avLst/>
          </a:prstGeom>
          <a:ln>
            <a:prstDash val="dashDot"/>
          </a:ln>
        </p:spPr>
        <p:style>
          <a:lnRef idx="1">
            <a:schemeClr val="accent2"/>
          </a:lnRef>
          <a:fillRef idx="0">
            <a:schemeClr val="accent2"/>
          </a:fillRef>
          <a:effectRef idx="0">
            <a:schemeClr val="accent2"/>
          </a:effectRef>
          <a:fontRef idx="minor">
            <a:schemeClr val="tx1"/>
          </a:fontRef>
        </p:style>
      </p:cxnSp>
      <p:sp>
        <p:nvSpPr>
          <p:cNvPr id="28" name="Oval 27">
            <a:extLst>
              <a:ext uri="{FF2B5EF4-FFF2-40B4-BE49-F238E27FC236}">
                <a16:creationId xmlns:a16="http://schemas.microsoft.com/office/drawing/2014/main" id="{24FA1F0B-8BD7-64B7-B77D-89E7EE2F036D}"/>
              </a:ext>
            </a:extLst>
          </p:cNvPr>
          <p:cNvSpPr/>
          <p:nvPr/>
        </p:nvSpPr>
        <p:spPr>
          <a:xfrm>
            <a:off x="6665720" y="1903160"/>
            <a:ext cx="1555334" cy="512030"/>
          </a:xfrm>
          <a:custGeom>
            <a:avLst/>
            <a:gdLst>
              <a:gd name="connsiteX0" fmla="*/ 0 w 1555334"/>
              <a:gd name="connsiteY0" fmla="*/ 256015 h 512030"/>
              <a:gd name="connsiteX1" fmla="*/ 777667 w 1555334"/>
              <a:gd name="connsiteY1" fmla="*/ 0 h 512030"/>
              <a:gd name="connsiteX2" fmla="*/ 1555334 w 1555334"/>
              <a:gd name="connsiteY2" fmla="*/ 256015 h 512030"/>
              <a:gd name="connsiteX3" fmla="*/ 777667 w 1555334"/>
              <a:gd name="connsiteY3" fmla="*/ 512030 h 512030"/>
              <a:gd name="connsiteX4" fmla="*/ 0 w 1555334"/>
              <a:gd name="connsiteY4" fmla="*/ 256015 h 512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334" h="512030" extrusionOk="0">
                <a:moveTo>
                  <a:pt x="0" y="256015"/>
                </a:moveTo>
                <a:cubicBezTo>
                  <a:pt x="-35153" y="92939"/>
                  <a:pt x="289088" y="22176"/>
                  <a:pt x="777667" y="0"/>
                </a:cubicBezTo>
                <a:cubicBezTo>
                  <a:pt x="1213572" y="1350"/>
                  <a:pt x="1527946" y="115493"/>
                  <a:pt x="1555334" y="256015"/>
                </a:cubicBezTo>
                <a:cubicBezTo>
                  <a:pt x="1530943" y="421227"/>
                  <a:pt x="1203587" y="531784"/>
                  <a:pt x="777667" y="512030"/>
                </a:cubicBezTo>
                <a:cubicBezTo>
                  <a:pt x="325257" y="499492"/>
                  <a:pt x="9042" y="401728"/>
                  <a:pt x="0" y="256015"/>
                </a:cubicBezTo>
                <a:close/>
              </a:path>
            </a:pathLst>
          </a:custGeom>
          <a:noFill/>
          <a:ln w="28575">
            <a:solidFill>
              <a:schemeClr val="accent2">
                <a:alpha val="55000"/>
              </a:schemeClr>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urved Connector 29">
            <a:extLst>
              <a:ext uri="{FF2B5EF4-FFF2-40B4-BE49-F238E27FC236}">
                <a16:creationId xmlns:a16="http://schemas.microsoft.com/office/drawing/2014/main" id="{FA384BC9-5EB0-1B89-E4B1-3DA642E392F6}"/>
              </a:ext>
            </a:extLst>
          </p:cNvPr>
          <p:cNvCxnSpPr>
            <a:stCxn id="28" idx="0"/>
          </p:cNvCxnSpPr>
          <p:nvPr/>
        </p:nvCxnSpPr>
        <p:spPr>
          <a:xfrm rot="5400000" flipH="1" flipV="1">
            <a:off x="8569266" y="402775"/>
            <a:ext cx="374506" cy="2626264"/>
          </a:xfrm>
          <a:prstGeom prst="curvedConnector2">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37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03439-F49D-C6BA-43BF-A7D15C614B68}"/>
              </a:ext>
            </a:extLst>
          </p:cNvPr>
          <p:cNvSpPr>
            <a:spLocks noGrp="1"/>
          </p:cNvSpPr>
          <p:nvPr>
            <p:ph type="title"/>
          </p:nvPr>
        </p:nvSpPr>
        <p:spPr/>
        <p:txBody>
          <a:bodyPr/>
          <a:lstStyle/>
          <a:p>
            <a:r>
              <a:rPr lang="en-US" dirty="0"/>
              <a:t>Potential Future Directions</a:t>
            </a:r>
          </a:p>
        </p:txBody>
      </p:sp>
      <p:sp>
        <p:nvSpPr>
          <p:cNvPr id="3" name="Text Placeholder 2">
            <a:extLst>
              <a:ext uri="{FF2B5EF4-FFF2-40B4-BE49-F238E27FC236}">
                <a16:creationId xmlns:a16="http://schemas.microsoft.com/office/drawing/2014/main" id="{C1932894-7DC4-98CF-2348-CD9BD7248C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9724F9-EA8A-89C3-82CD-F2726722A324}"/>
              </a:ext>
            </a:extLst>
          </p:cNvPr>
          <p:cNvSpPr>
            <a:spLocks noGrp="1"/>
          </p:cNvSpPr>
          <p:nvPr>
            <p:ph type="sldNum" sz="quarter" idx="12"/>
          </p:nvPr>
        </p:nvSpPr>
        <p:spPr/>
        <p:txBody>
          <a:bodyPr/>
          <a:lstStyle/>
          <a:p>
            <a:fld id="{432B1062-8B11-6348-831A-4A0BC9C55C11}" type="slidenum">
              <a:rPr lang="en-US" smtClean="0"/>
              <a:t>30</a:t>
            </a:fld>
            <a:endParaRPr lang="en-US"/>
          </a:p>
        </p:txBody>
      </p:sp>
    </p:spTree>
    <p:extLst>
      <p:ext uri="{BB962C8B-B14F-4D97-AF65-F5344CB8AC3E}">
        <p14:creationId xmlns:p14="http://schemas.microsoft.com/office/powerpoint/2010/main" val="2487167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4996-FF15-B035-95B2-DD7C9764437B}"/>
              </a:ext>
            </a:extLst>
          </p:cNvPr>
          <p:cNvSpPr>
            <a:spLocks noGrp="1"/>
          </p:cNvSpPr>
          <p:nvPr>
            <p:ph type="title"/>
          </p:nvPr>
        </p:nvSpPr>
        <p:spPr/>
        <p:txBody>
          <a:bodyPr/>
          <a:lstStyle/>
          <a:p>
            <a:r>
              <a:rPr lang="en-US" dirty="0"/>
              <a:t>Issues with existing methods</a:t>
            </a:r>
          </a:p>
        </p:txBody>
      </p:sp>
      <p:sp>
        <p:nvSpPr>
          <p:cNvPr id="3" name="Content Placeholder 2">
            <a:extLst>
              <a:ext uri="{FF2B5EF4-FFF2-40B4-BE49-F238E27FC236}">
                <a16:creationId xmlns:a16="http://schemas.microsoft.com/office/drawing/2014/main" id="{24296E97-84E7-466E-C9FF-ADDD4F8D55E7}"/>
              </a:ext>
            </a:extLst>
          </p:cNvPr>
          <p:cNvSpPr>
            <a:spLocks noGrp="1"/>
          </p:cNvSpPr>
          <p:nvPr>
            <p:ph idx="1"/>
          </p:nvPr>
        </p:nvSpPr>
        <p:spPr/>
        <p:txBody>
          <a:bodyPr/>
          <a:lstStyle/>
          <a:p>
            <a:r>
              <a:rPr lang="en-US" dirty="0"/>
              <a:t>mIF channel imputation: “missing” not at random</a:t>
            </a:r>
          </a:p>
          <a:p>
            <a:r>
              <a:rPr lang="en-US" dirty="0"/>
              <a:t>7-UP (ignored by other methods as well): underestimated variance with imputed parameters by single imputation</a:t>
            </a:r>
          </a:p>
          <a:p>
            <a:r>
              <a:rPr lang="en-US" dirty="0"/>
              <a:t>Bias caused by ignoring prognostic values</a:t>
            </a:r>
          </a:p>
          <a:p>
            <a:r>
              <a:rPr lang="en-US" dirty="0"/>
              <a:t>Expand the scope: these issues are not uncommon in other image imputation applications, such as spatial transcriptomics</a:t>
            </a:r>
          </a:p>
          <a:p>
            <a:endParaRPr lang="en-US" dirty="0"/>
          </a:p>
          <a:p>
            <a:endParaRPr lang="en-US" dirty="0"/>
          </a:p>
        </p:txBody>
      </p:sp>
      <p:sp>
        <p:nvSpPr>
          <p:cNvPr id="4" name="Slide Number Placeholder 3">
            <a:extLst>
              <a:ext uri="{FF2B5EF4-FFF2-40B4-BE49-F238E27FC236}">
                <a16:creationId xmlns:a16="http://schemas.microsoft.com/office/drawing/2014/main" id="{EBF47D24-FDE8-245D-6A6D-A77D7AFE90E3}"/>
              </a:ext>
            </a:extLst>
          </p:cNvPr>
          <p:cNvSpPr>
            <a:spLocks noGrp="1"/>
          </p:cNvSpPr>
          <p:nvPr>
            <p:ph type="sldNum" sz="quarter" idx="12"/>
          </p:nvPr>
        </p:nvSpPr>
        <p:spPr/>
        <p:txBody>
          <a:bodyPr/>
          <a:lstStyle/>
          <a:p>
            <a:fld id="{432B1062-8B11-6348-831A-4A0BC9C55C11}" type="slidenum">
              <a:rPr lang="en-US" smtClean="0"/>
              <a:t>31</a:t>
            </a:fld>
            <a:endParaRPr lang="en-US"/>
          </a:p>
        </p:txBody>
      </p:sp>
    </p:spTree>
    <p:extLst>
      <p:ext uri="{BB962C8B-B14F-4D97-AF65-F5344CB8AC3E}">
        <p14:creationId xmlns:p14="http://schemas.microsoft.com/office/powerpoint/2010/main" val="2285166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8422BB-AD45-1A8C-FECB-858E0B70D91A}"/>
              </a:ext>
            </a:extLst>
          </p:cNvPr>
          <p:cNvSpPr>
            <a:spLocks noGrp="1"/>
          </p:cNvSpPr>
          <p:nvPr>
            <p:ph type="sldNum" sz="quarter" idx="12"/>
          </p:nvPr>
        </p:nvSpPr>
        <p:spPr/>
        <p:txBody>
          <a:bodyPr/>
          <a:lstStyle/>
          <a:p>
            <a:fld id="{432B1062-8B11-6348-831A-4A0BC9C55C11}" type="slidenum">
              <a:rPr lang="en-US" smtClean="0"/>
              <a:t>32</a:t>
            </a:fld>
            <a:endParaRPr lang="en-US"/>
          </a:p>
        </p:txBody>
      </p:sp>
      <p:pic>
        <p:nvPicPr>
          <p:cNvPr id="5" name="Content Placeholder 4" descr="A math equations and formulas&#10;&#10;Description automatically generated with medium confidence">
            <a:extLst>
              <a:ext uri="{FF2B5EF4-FFF2-40B4-BE49-F238E27FC236}">
                <a16:creationId xmlns:a16="http://schemas.microsoft.com/office/drawing/2014/main" id="{E5D05272-4962-CCA0-0836-0968BD96AE2C}"/>
              </a:ext>
            </a:extLst>
          </p:cNvPr>
          <p:cNvPicPr>
            <a:picLocks noGrp="1" noChangeAspect="1"/>
          </p:cNvPicPr>
          <p:nvPr>
            <p:ph idx="1"/>
          </p:nvPr>
        </p:nvPicPr>
        <p:blipFill>
          <a:blip r:embed="rId2"/>
          <a:stretch>
            <a:fillRect/>
          </a:stretch>
        </p:blipFill>
        <p:spPr>
          <a:xfrm>
            <a:off x="1625600" y="500856"/>
            <a:ext cx="7594600" cy="2489200"/>
          </a:xfrm>
          <a:prstGeom prst="rect">
            <a:avLst/>
          </a:prstGeom>
        </p:spPr>
      </p:pic>
      <p:pic>
        <p:nvPicPr>
          <p:cNvPr id="7" name="Picture 6" descr="A screenshot of a white background&#10;&#10;Description automatically generated">
            <a:extLst>
              <a:ext uri="{FF2B5EF4-FFF2-40B4-BE49-F238E27FC236}">
                <a16:creationId xmlns:a16="http://schemas.microsoft.com/office/drawing/2014/main" id="{8A09F055-E2BA-24AC-7139-4D612E5A5AFE}"/>
              </a:ext>
            </a:extLst>
          </p:cNvPr>
          <p:cNvPicPr>
            <a:picLocks noChangeAspect="1"/>
          </p:cNvPicPr>
          <p:nvPr/>
        </p:nvPicPr>
        <p:blipFill>
          <a:blip r:embed="rId3"/>
          <a:stretch>
            <a:fillRect/>
          </a:stretch>
        </p:blipFill>
        <p:spPr>
          <a:xfrm>
            <a:off x="1498599" y="3225800"/>
            <a:ext cx="9391503" cy="2692400"/>
          </a:xfrm>
          <a:prstGeom prst="rect">
            <a:avLst/>
          </a:prstGeom>
        </p:spPr>
      </p:pic>
    </p:spTree>
    <p:extLst>
      <p:ext uri="{BB962C8B-B14F-4D97-AF65-F5344CB8AC3E}">
        <p14:creationId xmlns:p14="http://schemas.microsoft.com/office/powerpoint/2010/main" val="2738608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C3AE29-8E61-D14C-A459-87828F2A3995}"/>
              </a:ext>
            </a:extLst>
          </p:cNvPr>
          <p:cNvSpPr>
            <a:spLocks noGrp="1"/>
          </p:cNvSpPr>
          <p:nvPr>
            <p:ph type="sldNum" sz="quarter" idx="12"/>
          </p:nvPr>
        </p:nvSpPr>
        <p:spPr/>
        <p:txBody>
          <a:bodyPr/>
          <a:lstStyle/>
          <a:p>
            <a:fld id="{3342767F-C36F-43F3-A3EC-D3C6B44B9C04}" type="slidenum">
              <a:rPr lang="en-US" smtClean="0"/>
              <a:t>33</a:t>
            </a:fld>
            <a:endParaRPr lang="en-US"/>
          </a:p>
        </p:txBody>
      </p:sp>
      <p:sp>
        <p:nvSpPr>
          <p:cNvPr id="6" name="TextBox 5">
            <a:extLst>
              <a:ext uri="{FF2B5EF4-FFF2-40B4-BE49-F238E27FC236}">
                <a16:creationId xmlns:a16="http://schemas.microsoft.com/office/drawing/2014/main" id="{42A59330-1694-9041-997D-6C21983DAF5E}"/>
              </a:ext>
            </a:extLst>
          </p:cNvPr>
          <p:cNvSpPr txBox="1"/>
          <p:nvPr/>
        </p:nvSpPr>
        <p:spPr>
          <a:xfrm>
            <a:off x="317325" y="4002202"/>
            <a:ext cx="7314867" cy="1938992"/>
          </a:xfrm>
          <a:prstGeom prst="rect">
            <a:avLst/>
          </a:prstGeom>
          <a:noFill/>
        </p:spPr>
        <p:txBody>
          <a:bodyPr wrap="square" rtlCol="0">
            <a:spAutoFit/>
          </a:bodyPr>
          <a:lstStyle/>
          <a:p>
            <a:endParaRPr lang="en-US" sz="2400" dirty="0"/>
          </a:p>
          <a:p>
            <a:endParaRPr lang="en-US" sz="2400" dirty="0"/>
          </a:p>
          <a:p>
            <a:r>
              <a:rPr lang="en-US" sz="2400" dirty="0"/>
              <a:t>Thanks to collaborators:</a:t>
            </a:r>
          </a:p>
          <a:p>
            <a:r>
              <a:rPr lang="en-US" sz="2400" dirty="0" err="1"/>
              <a:t>Harsimran</a:t>
            </a:r>
            <a:r>
              <a:rPr lang="en-US" sz="2400" dirty="0"/>
              <a:t> Kaur, Cody </a:t>
            </a:r>
            <a:r>
              <a:rPr lang="en-US" sz="2400" dirty="0" err="1"/>
              <a:t>Heiser</a:t>
            </a:r>
            <a:r>
              <a:rPr lang="en-US" sz="2400" dirty="0"/>
              <a:t>, </a:t>
            </a:r>
            <a:r>
              <a:rPr lang="en-US" sz="2400" dirty="0" err="1"/>
              <a:t>Siyuan</a:t>
            </a:r>
            <a:r>
              <a:rPr lang="en-US" sz="2400" dirty="0"/>
              <a:t> Ma, Eliot </a:t>
            </a:r>
            <a:r>
              <a:rPr lang="en-US" sz="2400" dirty="0" err="1"/>
              <a:t>Mckinley</a:t>
            </a:r>
            <a:r>
              <a:rPr lang="en-US" sz="2400" dirty="0"/>
              <a:t>, Joseph Roland, Robert Coffey, Martha </a:t>
            </a:r>
            <a:r>
              <a:rPr lang="en-US" sz="2400" dirty="0" err="1"/>
              <a:t>Shrubsole</a:t>
            </a:r>
            <a:r>
              <a:rPr lang="en-US" sz="2400" dirty="0"/>
              <a:t>, Ken Lau</a:t>
            </a:r>
          </a:p>
        </p:txBody>
      </p:sp>
      <p:sp>
        <p:nvSpPr>
          <p:cNvPr id="7" name="TextBox 6">
            <a:extLst>
              <a:ext uri="{FF2B5EF4-FFF2-40B4-BE49-F238E27FC236}">
                <a16:creationId xmlns:a16="http://schemas.microsoft.com/office/drawing/2014/main" id="{0B582AC7-870C-FC4F-B312-B65DC8F4E914}"/>
              </a:ext>
            </a:extLst>
          </p:cNvPr>
          <p:cNvSpPr txBox="1"/>
          <p:nvPr/>
        </p:nvSpPr>
        <p:spPr>
          <a:xfrm>
            <a:off x="438149" y="562511"/>
            <a:ext cx="10744200" cy="830997"/>
          </a:xfrm>
          <a:prstGeom prst="rect">
            <a:avLst/>
          </a:prstGeom>
          <a:noFill/>
        </p:spPr>
        <p:txBody>
          <a:bodyPr wrap="square" rtlCol="0">
            <a:spAutoFit/>
          </a:bodyPr>
          <a:lstStyle/>
          <a:p>
            <a:r>
              <a:rPr lang="en-US" sz="4800" dirty="0"/>
              <a:t>Thank you!</a:t>
            </a:r>
          </a:p>
        </p:txBody>
      </p:sp>
      <p:pic>
        <p:nvPicPr>
          <p:cNvPr id="9" name="Picture 8" descr="A qr code on a white background&#10;&#10;Description automatically generated">
            <a:extLst>
              <a:ext uri="{FF2B5EF4-FFF2-40B4-BE49-F238E27FC236}">
                <a16:creationId xmlns:a16="http://schemas.microsoft.com/office/drawing/2014/main" id="{9920308B-6505-D64B-0248-EA93B3E8BC1E}"/>
              </a:ext>
            </a:extLst>
          </p:cNvPr>
          <p:cNvPicPr>
            <a:picLocks noChangeAspect="1"/>
          </p:cNvPicPr>
          <p:nvPr/>
        </p:nvPicPr>
        <p:blipFill>
          <a:blip r:embed="rId2"/>
          <a:stretch>
            <a:fillRect/>
          </a:stretch>
        </p:blipFill>
        <p:spPr>
          <a:xfrm>
            <a:off x="7052861" y="1309301"/>
            <a:ext cx="2692901" cy="2692901"/>
          </a:xfrm>
          <a:prstGeom prst="rect">
            <a:avLst/>
          </a:prstGeom>
        </p:spPr>
      </p:pic>
      <p:pic>
        <p:nvPicPr>
          <p:cNvPr id="4" name="Picture 3" descr="A person leaning against a wall&#10;&#10;Description automatically generated">
            <a:extLst>
              <a:ext uri="{FF2B5EF4-FFF2-40B4-BE49-F238E27FC236}">
                <a16:creationId xmlns:a16="http://schemas.microsoft.com/office/drawing/2014/main" id="{38161BC7-0486-4330-068F-0906654A59BE}"/>
              </a:ext>
            </a:extLst>
          </p:cNvPr>
          <p:cNvPicPr>
            <a:picLocks noChangeAspect="1"/>
          </p:cNvPicPr>
          <p:nvPr/>
        </p:nvPicPr>
        <p:blipFill rotWithShape="1">
          <a:blip r:embed="rId3"/>
          <a:srcRect l="11539" t="24086" r="32970" b="29033"/>
          <a:stretch/>
        </p:blipFill>
        <p:spPr>
          <a:xfrm>
            <a:off x="1888997" y="1680214"/>
            <a:ext cx="2231136" cy="2142677"/>
          </a:xfrm>
          <a:prstGeom prst="rect">
            <a:avLst/>
          </a:prstGeom>
        </p:spPr>
      </p:pic>
      <p:sp>
        <p:nvSpPr>
          <p:cNvPr id="8" name="TextBox 7">
            <a:extLst>
              <a:ext uri="{FF2B5EF4-FFF2-40B4-BE49-F238E27FC236}">
                <a16:creationId xmlns:a16="http://schemas.microsoft.com/office/drawing/2014/main" id="{C3B03BFA-26E3-F56C-99B8-0D0B2ADB7815}"/>
              </a:ext>
            </a:extLst>
          </p:cNvPr>
          <p:cNvSpPr txBox="1"/>
          <p:nvPr/>
        </p:nvSpPr>
        <p:spPr>
          <a:xfrm>
            <a:off x="1888997" y="4002202"/>
            <a:ext cx="2231136" cy="369332"/>
          </a:xfrm>
          <a:prstGeom prst="rect">
            <a:avLst/>
          </a:prstGeom>
          <a:noFill/>
        </p:spPr>
        <p:txBody>
          <a:bodyPr wrap="square">
            <a:spAutoFit/>
          </a:bodyPr>
          <a:lstStyle/>
          <a:p>
            <a:r>
              <a:rPr lang="en-US" sz="1800" dirty="0" err="1"/>
              <a:t>Jiangmei</a:t>
            </a:r>
            <a:r>
              <a:rPr lang="en-US" sz="1800" dirty="0"/>
              <a:t> (Ruby) </a:t>
            </a:r>
            <a:r>
              <a:rPr lang="en-US" sz="1800" dirty="0" err="1"/>
              <a:t>Xiong</a:t>
            </a:r>
            <a:endParaRPr lang="en-US" sz="1800" dirty="0"/>
          </a:p>
        </p:txBody>
      </p:sp>
      <p:sp>
        <p:nvSpPr>
          <p:cNvPr id="11" name="TextBox 10">
            <a:extLst>
              <a:ext uri="{FF2B5EF4-FFF2-40B4-BE49-F238E27FC236}">
                <a16:creationId xmlns:a16="http://schemas.microsoft.com/office/drawing/2014/main" id="{8C8005DA-6DE1-34A7-B4D4-C77B5809E318}"/>
              </a:ext>
            </a:extLst>
          </p:cNvPr>
          <p:cNvSpPr txBox="1"/>
          <p:nvPr/>
        </p:nvSpPr>
        <p:spPr>
          <a:xfrm>
            <a:off x="6026221" y="4002202"/>
            <a:ext cx="5313321" cy="369332"/>
          </a:xfrm>
          <a:prstGeom prst="rect">
            <a:avLst/>
          </a:prstGeom>
          <a:noFill/>
        </p:spPr>
        <p:txBody>
          <a:bodyPr wrap="square">
            <a:spAutoFit/>
          </a:bodyPr>
          <a:lstStyle/>
          <a:p>
            <a:r>
              <a:rPr lang="en-US" sz="1800" dirty="0"/>
              <a:t>https://</a:t>
            </a:r>
            <a:r>
              <a:rPr lang="en-US" sz="1800" dirty="0" err="1"/>
              <a:t>github.com</a:t>
            </a:r>
            <a:r>
              <a:rPr lang="en-US" sz="1800" dirty="0"/>
              <a:t>/</a:t>
            </a:r>
            <a:r>
              <a:rPr lang="en-US" sz="1800" dirty="0" err="1"/>
              <a:t>JiangmeiRubyXiong</a:t>
            </a:r>
            <a:r>
              <a:rPr lang="en-US" sz="1800" dirty="0"/>
              <a:t>/</a:t>
            </a:r>
            <a:r>
              <a:rPr lang="en-US" sz="1800" dirty="0" err="1"/>
              <a:t>GammaGateR</a:t>
            </a:r>
            <a:endParaRPr lang="en-US" sz="1800" dirty="0"/>
          </a:p>
        </p:txBody>
      </p:sp>
    </p:spTree>
    <p:extLst>
      <p:ext uri="{BB962C8B-B14F-4D97-AF65-F5344CB8AC3E}">
        <p14:creationId xmlns:p14="http://schemas.microsoft.com/office/powerpoint/2010/main" val="2327157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15127-3514-2841-9B56-382B36051898}"/>
              </a:ext>
            </a:extLst>
          </p:cNvPr>
          <p:cNvSpPr>
            <a:spLocks noGrp="1"/>
          </p:cNvSpPr>
          <p:nvPr>
            <p:ph type="title"/>
          </p:nvPr>
        </p:nvSpPr>
        <p:spPr/>
        <p:txBody>
          <a:bodyPr/>
          <a:lstStyle/>
          <a:p>
            <a:r>
              <a:rPr lang="en-US" dirty="0"/>
              <a:t>Future directions</a:t>
            </a:r>
          </a:p>
        </p:txBody>
      </p:sp>
      <p:sp>
        <p:nvSpPr>
          <p:cNvPr id="4" name="Slide Number Placeholder 3">
            <a:extLst>
              <a:ext uri="{FF2B5EF4-FFF2-40B4-BE49-F238E27FC236}">
                <a16:creationId xmlns:a16="http://schemas.microsoft.com/office/drawing/2014/main" id="{C20EBA83-9C1D-E44C-ACCE-1104B0F7FB16}"/>
              </a:ext>
            </a:extLst>
          </p:cNvPr>
          <p:cNvSpPr>
            <a:spLocks noGrp="1"/>
          </p:cNvSpPr>
          <p:nvPr>
            <p:ph type="sldNum" sz="quarter" idx="12"/>
          </p:nvPr>
        </p:nvSpPr>
        <p:spPr/>
        <p:txBody>
          <a:bodyPr/>
          <a:lstStyle/>
          <a:p>
            <a:fld id="{3342767F-C36F-43F3-A3EC-D3C6B44B9C04}" type="slidenum">
              <a:rPr lang="en-US" smtClean="0"/>
              <a:t>34</a:t>
            </a:fld>
            <a:endParaRPr lang="en-US"/>
          </a:p>
        </p:txBody>
      </p:sp>
      <p:sp>
        <p:nvSpPr>
          <p:cNvPr id="5" name="Content Placeholder 4">
            <a:extLst>
              <a:ext uri="{FF2B5EF4-FFF2-40B4-BE49-F238E27FC236}">
                <a16:creationId xmlns:a16="http://schemas.microsoft.com/office/drawing/2014/main" id="{7EA32487-665F-654D-A081-37108AA04761}"/>
              </a:ext>
            </a:extLst>
          </p:cNvPr>
          <p:cNvSpPr>
            <a:spLocks noGrp="1"/>
          </p:cNvSpPr>
          <p:nvPr>
            <p:ph sz="quarter" idx="13"/>
          </p:nvPr>
        </p:nvSpPr>
        <p:spPr>
          <a:xfrm>
            <a:off x="838200" y="1690688"/>
            <a:ext cx="9995115" cy="4083050"/>
          </a:xfrm>
        </p:spPr>
        <p:txBody>
          <a:bodyPr/>
          <a:lstStyle/>
          <a:p>
            <a:pPr marL="342900" indent="-342900">
              <a:buFont typeface="Arial" panose="020B0604020202020204" pitchFamily="34" charset="0"/>
              <a:buChar char="•"/>
            </a:pPr>
            <a:r>
              <a:rPr lang="en-US" sz="2000" b="0" i="0" u="none" strike="noStrike" dirty="0" err="1">
                <a:solidFill>
                  <a:schemeClr val="tx1"/>
                </a:solidFill>
                <a:effectLst/>
                <a:latin typeface="Arial" panose="020B0604020202020204" pitchFamily="34" charset="0"/>
              </a:rPr>
              <a:t>GammaGateR</a:t>
            </a:r>
            <a:r>
              <a:rPr lang="en-US" sz="2000" b="0" i="0" u="none" strike="noStrike" dirty="0">
                <a:solidFill>
                  <a:schemeClr val="tx1"/>
                </a:solidFill>
                <a:effectLst/>
                <a:latin typeface="Arial" panose="020B0604020202020204" pitchFamily="34" charset="0"/>
              </a:rPr>
              <a:t> does not explicitly account for the joint distributions of markers, which could be used for better phenotypes.</a:t>
            </a:r>
          </a:p>
          <a:p>
            <a:pPr marL="342900" indent="-342900">
              <a:buFont typeface="Arial" panose="020B0604020202020204" pitchFamily="34" charset="0"/>
              <a:buChar char="•"/>
            </a:pPr>
            <a:r>
              <a:rPr lang="en-US" sz="2000" b="0" dirty="0">
                <a:solidFill>
                  <a:schemeClr val="tx1"/>
                </a:solidFill>
                <a:latin typeface="Arial" panose="020B0604020202020204" pitchFamily="34" charset="0"/>
              </a:rPr>
              <a:t>Better</a:t>
            </a:r>
            <a:r>
              <a:rPr lang="en-US" sz="2000" b="0" i="0" u="none" strike="noStrike" dirty="0">
                <a:solidFill>
                  <a:schemeClr val="tx1"/>
                </a:solidFill>
                <a:effectLst/>
                <a:latin typeface="Arial" panose="020B0604020202020204" pitchFamily="34" charset="0"/>
              </a:rPr>
              <a:t> incorporation of batch effect could produce more accurate marker-gating.</a:t>
            </a:r>
          </a:p>
          <a:p>
            <a:pPr marL="342900" indent="-342900">
              <a:buFont typeface="Arial" panose="020B0604020202020204" pitchFamily="34" charset="0"/>
              <a:buChar char="•"/>
            </a:pPr>
            <a:r>
              <a:rPr lang="en-US" sz="2000" b="0" dirty="0">
                <a:solidFill>
                  <a:schemeClr val="tx1"/>
                </a:solidFill>
                <a:latin typeface="Arial" panose="020B0604020202020204" pitchFamily="34" charset="0"/>
              </a:rPr>
              <a:t>F</a:t>
            </a:r>
            <a:r>
              <a:rPr lang="en-US" sz="2000" b="0" i="0" u="none" strike="noStrike" dirty="0">
                <a:solidFill>
                  <a:schemeClr val="tx1"/>
                </a:solidFill>
                <a:effectLst/>
                <a:latin typeface="Arial" panose="020B0604020202020204" pitchFamily="34" charset="0"/>
              </a:rPr>
              <a:t>ailed models could be imputed by combining estimates across slides, which might also help with the estimation and removal of batch effects.</a:t>
            </a:r>
            <a:br>
              <a:rPr lang="en-US" dirty="0"/>
            </a:br>
            <a:endParaRPr lang="en-US" dirty="0"/>
          </a:p>
        </p:txBody>
      </p:sp>
    </p:spTree>
    <p:extLst>
      <p:ext uri="{BB962C8B-B14F-4D97-AF65-F5344CB8AC3E}">
        <p14:creationId xmlns:p14="http://schemas.microsoft.com/office/powerpoint/2010/main" val="2674723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134E99-0699-DE47-9EAB-770BD35655A9}"/>
              </a:ext>
            </a:extLst>
          </p:cNvPr>
          <p:cNvSpPr>
            <a:spLocks noGrp="1"/>
          </p:cNvSpPr>
          <p:nvPr>
            <p:ph type="title"/>
          </p:nvPr>
        </p:nvSpPr>
        <p:spPr>
          <a:xfrm>
            <a:off x="433466" y="0"/>
            <a:ext cx="10515600" cy="1325563"/>
          </a:xfrm>
        </p:spPr>
        <p:txBody>
          <a:bodyPr/>
          <a:lstStyle/>
          <a:p>
            <a:r>
              <a:rPr lang="en-US"/>
              <a:t>Reference</a:t>
            </a:r>
          </a:p>
        </p:txBody>
      </p:sp>
      <p:sp>
        <p:nvSpPr>
          <p:cNvPr id="6" name="Content Placeholder 5">
            <a:extLst>
              <a:ext uri="{FF2B5EF4-FFF2-40B4-BE49-F238E27FC236}">
                <a16:creationId xmlns:a16="http://schemas.microsoft.com/office/drawing/2014/main" id="{45E68481-359A-0C49-970F-A0F90AAD1115}"/>
              </a:ext>
            </a:extLst>
          </p:cNvPr>
          <p:cNvSpPr>
            <a:spLocks noGrp="1"/>
          </p:cNvSpPr>
          <p:nvPr>
            <p:ph idx="1"/>
          </p:nvPr>
        </p:nvSpPr>
        <p:spPr>
          <a:xfrm>
            <a:off x="838200" y="1364105"/>
            <a:ext cx="10515600" cy="4677921"/>
          </a:xfrm>
        </p:spPr>
        <p:txBody>
          <a:bodyPr>
            <a:normAutofit fontScale="77500" lnSpcReduction="20000"/>
          </a:bodyPr>
          <a:lstStyle/>
          <a:p>
            <a:pPr marL="514350" indent="-514350">
              <a:buFont typeface="+mj-lt"/>
              <a:buAutoNum type="arabicPeriod"/>
            </a:pPr>
            <a:r>
              <a:rPr lang="en-US" dirty="0" err="1"/>
              <a:t>Geuenich</a:t>
            </a:r>
            <a:r>
              <a:rPr lang="en-US" dirty="0"/>
              <a:t> MJ, Hou J, Lee S, </a:t>
            </a:r>
            <a:r>
              <a:rPr lang="en-US" dirty="0" err="1"/>
              <a:t>Ayub</a:t>
            </a:r>
            <a:r>
              <a:rPr lang="en-US" dirty="0"/>
              <a:t> S, Jackson HW, Campbell KR. Automated assignment of cell identity from single-cell multiplexed imaging and proteomic data. Cell Syst. 2021 Dec 15;12(12):1173-1186.e5. </a:t>
            </a:r>
            <a:r>
              <a:rPr lang="en-US" dirty="0" err="1"/>
              <a:t>doi</a:t>
            </a:r>
            <a:r>
              <a:rPr lang="en-US" dirty="0"/>
              <a:t>: 10.1016/j.cels.2021.08.012. </a:t>
            </a:r>
            <a:r>
              <a:rPr lang="en-US" dirty="0" err="1"/>
              <a:t>Epub</a:t>
            </a:r>
            <a:r>
              <a:rPr lang="en-US" dirty="0"/>
              <a:t> 2021 Sep 17. PMID: 34536381.</a:t>
            </a:r>
          </a:p>
          <a:p>
            <a:pPr marL="514350" indent="-514350">
              <a:buFont typeface="+mj-lt"/>
              <a:buAutoNum type="arabicPeriod"/>
            </a:pPr>
            <a:r>
              <a:rPr lang="en-US" dirty="0"/>
              <a:t>Ye, Z.-S. and Chen, N. (2017). </a:t>
            </a:r>
            <a:r>
              <a:rPr lang="en-US" i="1" dirty="0"/>
              <a:t>Closed-form estimators for the gamma distribution derived from likelihood equations. </a:t>
            </a:r>
            <a:r>
              <a:rPr lang="en-US" dirty="0"/>
              <a:t>The American Statistician 71, 177-181.</a:t>
            </a:r>
          </a:p>
          <a:p>
            <a:pPr marL="514350" indent="-514350">
              <a:buFont typeface="+mj-lt"/>
              <a:buAutoNum type="arabicPeriod"/>
            </a:pPr>
            <a:r>
              <a:rPr lang="en-US" dirty="0"/>
              <a:t>Chen, B., McKinley, E. T., Simmons, A. J., Ramirez-Solano, M. A., Zhu, X., Southard-Smith, A. N., Markham, N. O., Sheng, Q., Drewes, J. L., Xu, Y., </a:t>
            </a:r>
            <a:r>
              <a:rPr lang="en-US" dirty="0" err="1"/>
              <a:t>Heiser</a:t>
            </a:r>
            <a:r>
              <a:rPr lang="en-US" dirty="0"/>
              <a:t>, C. N., Zhou, Y., </a:t>
            </a:r>
            <a:r>
              <a:rPr lang="en-US" dirty="0" err="1"/>
              <a:t>Revetta</a:t>
            </a:r>
            <a:r>
              <a:rPr lang="en-US" dirty="0"/>
              <a:t>, F., Berry, L., Zheng, W., Washington, M. K., Cai, Q., Sears, C. L., </a:t>
            </a:r>
            <a:r>
              <a:rPr lang="en-US" dirty="0" err="1"/>
              <a:t>Goldenring</a:t>
            </a:r>
            <a:r>
              <a:rPr lang="en-US" dirty="0"/>
              <a:t>, J. R., Franklin, J. L., </a:t>
            </a:r>
            <a:r>
              <a:rPr lang="en-US" dirty="0" err="1"/>
              <a:t>Vandekar</a:t>
            </a:r>
            <a:r>
              <a:rPr lang="en-US" dirty="0"/>
              <a:t>, S., Roland, J. T., </a:t>
            </a:r>
            <a:r>
              <a:rPr lang="en-US" dirty="0" err="1"/>
              <a:t>Su</a:t>
            </a:r>
            <a:r>
              <a:rPr lang="en-US" dirty="0"/>
              <a:t>, T., Huh, W. J., Liu, Q., Coffey, R. J., </a:t>
            </a:r>
            <a:r>
              <a:rPr lang="en-US" dirty="0" err="1"/>
              <a:t>Shrubsole</a:t>
            </a:r>
            <a:r>
              <a:rPr lang="en-US" dirty="0"/>
              <a:t>, M. J., and Lau, K. (2021). </a:t>
            </a:r>
            <a:r>
              <a:rPr lang="en-US" i="1" dirty="0"/>
              <a:t>Human colorectal pre-cancer atlas identifies distinct molecular programs underlying two major subclasses of pre-malignant tumors.</a:t>
            </a:r>
            <a:r>
              <a:rPr lang="en-US" dirty="0"/>
              <a:t> Technical report. Company: Cold Spring Harbor Laboratory Distributor: Cold Spring Harbor Laboratory</a:t>
            </a:r>
          </a:p>
          <a:p>
            <a:pPr marL="514350" indent="-514350">
              <a:buFont typeface="+mj-lt"/>
              <a:buAutoNum type="arabicPeriod"/>
            </a:pPr>
            <a:r>
              <a:rPr lang="en-US" dirty="0"/>
              <a:t>Young, D. S., Chen, X., </a:t>
            </a:r>
            <a:r>
              <a:rPr lang="en-US" dirty="0" err="1"/>
              <a:t>Hewage</a:t>
            </a:r>
            <a:r>
              <a:rPr lang="en-US" dirty="0"/>
              <a:t>, D. C., and Nilo-</a:t>
            </a:r>
            <a:r>
              <a:rPr lang="en-US" dirty="0" err="1"/>
              <a:t>Poyanco</a:t>
            </a:r>
            <a:r>
              <a:rPr lang="en-US" dirty="0"/>
              <a:t>, R. (2019). </a:t>
            </a:r>
            <a:r>
              <a:rPr lang="en-US" i="1" dirty="0"/>
              <a:t>Finite mixture-of-gamma distributions: estimation, inference, and model-based clustering. </a:t>
            </a:r>
            <a:r>
              <a:rPr lang="en-US" dirty="0"/>
              <a:t>Advances in Data Analysis and Classification 13, 1053-1082.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2" name="Slide Number Placeholder 1">
            <a:extLst>
              <a:ext uri="{FF2B5EF4-FFF2-40B4-BE49-F238E27FC236}">
                <a16:creationId xmlns:a16="http://schemas.microsoft.com/office/drawing/2014/main" id="{A3677E93-B876-DA41-AA73-876A396F43B6}"/>
              </a:ext>
            </a:extLst>
          </p:cNvPr>
          <p:cNvSpPr>
            <a:spLocks noGrp="1"/>
          </p:cNvSpPr>
          <p:nvPr>
            <p:ph type="sldNum" sz="quarter" idx="12"/>
          </p:nvPr>
        </p:nvSpPr>
        <p:spPr/>
        <p:txBody>
          <a:bodyPr/>
          <a:lstStyle/>
          <a:p>
            <a:fld id="{432B1062-8B11-6348-831A-4A0BC9C55C11}" type="slidenum">
              <a:rPr lang="en-US" smtClean="0"/>
              <a:t>35</a:t>
            </a:fld>
            <a:endParaRPr lang="en-US"/>
          </a:p>
        </p:txBody>
      </p:sp>
    </p:spTree>
    <p:extLst>
      <p:ext uri="{BB962C8B-B14F-4D97-AF65-F5344CB8AC3E}">
        <p14:creationId xmlns:p14="http://schemas.microsoft.com/office/powerpoint/2010/main" val="412234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1975-B4A9-4A68-83A1-D92657BFE80B}"/>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sz="4000" dirty="0">
                <a:solidFill>
                  <a:schemeClr val="tx1"/>
                </a:solidFill>
              </a:rPr>
              <a:t>Gamma mixture models</a:t>
            </a:r>
          </a:p>
        </p:txBody>
      </p:sp>
      <p:sp>
        <p:nvSpPr>
          <p:cNvPr id="4" name="Content Placeholder 3">
            <a:extLst>
              <a:ext uri="{FF2B5EF4-FFF2-40B4-BE49-F238E27FC236}">
                <a16:creationId xmlns:a16="http://schemas.microsoft.com/office/drawing/2014/main" id="{6BE5F603-2B71-4C5E-8DBF-0F00C95C57E3}"/>
              </a:ext>
            </a:extLst>
          </p:cNvPr>
          <p:cNvSpPr>
            <a:spLocks noGrp="1"/>
          </p:cNvSpPr>
          <p:nvPr>
            <p:ph sz="quarter" idx="14"/>
          </p:nvPr>
        </p:nvSpPr>
        <p:spPr>
          <a:xfrm>
            <a:off x="344774" y="1289154"/>
            <a:ext cx="4646200" cy="5432321"/>
          </a:xfrm>
        </p:spPr>
        <p:txBody>
          <a:bodyPr vert="horz" lIns="91440" tIns="45720" rIns="91440" bIns="45720" rtlCol="0">
            <a:normAutofit/>
          </a:bodyPr>
          <a:lstStyle/>
          <a:p>
            <a:pPr lvl="2">
              <a:buFont typeface="Arial" panose="020B0604020202020204" pitchFamily="34" charset="0"/>
              <a:buChar char="•"/>
            </a:pPr>
            <a:r>
              <a:rPr lang="en-US" sz="2400" dirty="0">
                <a:solidFill>
                  <a:schemeClr val="tx1"/>
                </a:solidFill>
              </a:rPr>
              <a:t>Data are strictly positive and skewed, sometimes no mode: </a:t>
            </a:r>
            <a:r>
              <a:rPr lang="en-US" sz="2400" strike="sngStrike" dirty="0">
                <a:solidFill>
                  <a:schemeClr val="tx1"/>
                </a:solidFill>
              </a:rPr>
              <a:t>Gaussian models</a:t>
            </a:r>
            <a:r>
              <a:rPr lang="en-US" sz="2400" dirty="0">
                <a:solidFill>
                  <a:schemeClr val="tx1"/>
                </a:solidFill>
              </a:rPr>
              <a:t>.</a:t>
            </a:r>
          </a:p>
          <a:p>
            <a:pPr lvl="2">
              <a:buFont typeface="Arial" panose="020B0604020202020204" pitchFamily="34" charset="0"/>
              <a:buChar char="•"/>
            </a:pPr>
            <a:r>
              <a:rPr lang="en-US" sz="2400" dirty="0">
                <a:solidFill>
                  <a:schemeClr val="tx1"/>
                </a:solidFill>
              </a:rPr>
              <a:t>Gamma mixture models (GMM) flexible with skewness.</a:t>
            </a:r>
          </a:p>
          <a:p>
            <a:pPr lvl="2">
              <a:buFont typeface="Arial" panose="020B0604020202020204" pitchFamily="34" charset="0"/>
              <a:buChar char="•"/>
            </a:pPr>
            <a:r>
              <a:rPr lang="en-US" sz="2400" b="1" dirty="0">
                <a:solidFill>
                  <a:srgbClr val="FF0000"/>
                </a:solidFill>
              </a:rPr>
              <a:t>Limitation 1</a:t>
            </a:r>
            <a:r>
              <a:rPr lang="en-US" sz="2400" dirty="0">
                <a:solidFill>
                  <a:schemeClr val="tx1"/>
                </a:solidFill>
              </a:rPr>
              <a:t>: Time consuming with fitting because MLE not closed-form.</a:t>
            </a:r>
          </a:p>
          <a:p>
            <a:pPr lvl="2">
              <a:buFont typeface="Arial" panose="020B0604020202020204" pitchFamily="34" charset="0"/>
              <a:buChar char="•"/>
            </a:pPr>
            <a:r>
              <a:rPr lang="en-US" sz="2400" b="1" dirty="0">
                <a:solidFill>
                  <a:srgbClr val="FF0000"/>
                </a:solidFill>
              </a:rPr>
              <a:t>Limitation 2</a:t>
            </a:r>
            <a:r>
              <a:rPr lang="en-US" sz="2400" dirty="0">
                <a:solidFill>
                  <a:schemeClr val="tx1"/>
                </a:solidFill>
              </a:rPr>
              <a:t>: Variation in slides yields inconsistent fit.</a:t>
            </a:r>
          </a:p>
          <a:p>
            <a:pPr lvl="2">
              <a:buFont typeface="Arial" panose="020B0604020202020204" pitchFamily="34" charset="0"/>
              <a:buChar char="•"/>
            </a:pPr>
            <a:r>
              <a:rPr lang="en-US" sz="2400" b="1" dirty="0">
                <a:solidFill>
                  <a:schemeClr val="tx1"/>
                </a:solidFill>
              </a:rPr>
              <a:t>We develop a </a:t>
            </a:r>
            <a:r>
              <a:rPr lang="en-US" sz="2400" b="1" dirty="0" err="1">
                <a:solidFill>
                  <a:schemeClr val="tx1"/>
                </a:solidFill>
              </a:rPr>
              <a:t>cfGMM</a:t>
            </a:r>
            <a:r>
              <a:rPr lang="en-US" sz="2400" b="1" dirty="0">
                <a:solidFill>
                  <a:schemeClr val="tx1"/>
                </a:solidFill>
              </a:rPr>
              <a:t> with constraints to perform consistent and reproducible marker gating.</a:t>
            </a:r>
          </a:p>
          <a:p>
            <a:pPr lvl="2">
              <a:buFont typeface="Arial" panose="020B0604020202020204" pitchFamily="34" charset="0"/>
              <a:buChar char="•"/>
            </a:pPr>
            <a:endParaRPr lang="en-US" sz="2400" dirty="0">
              <a:solidFill>
                <a:schemeClr val="tx1"/>
              </a:solidFill>
            </a:endParaRPr>
          </a:p>
          <a:p>
            <a:pPr lvl="2">
              <a:buFont typeface="Arial" panose="020B0604020202020204" pitchFamily="34" charset="0"/>
              <a:buChar char="•"/>
            </a:pPr>
            <a:endParaRPr lang="en-US" sz="2400" dirty="0">
              <a:solidFill>
                <a:schemeClr val="tx1"/>
              </a:solidFill>
            </a:endParaRPr>
          </a:p>
          <a:p>
            <a:pPr lvl="2">
              <a:buFont typeface="Arial" panose="020B0604020202020204" pitchFamily="34" charset="0"/>
              <a:buChar char="•"/>
            </a:pPr>
            <a:endParaRPr lang="en-US" sz="2400" dirty="0">
              <a:solidFill>
                <a:schemeClr val="tx1"/>
              </a:solidFill>
            </a:endParaRPr>
          </a:p>
          <a:p>
            <a:pPr marL="0" lvl="1" indent="-228600">
              <a:lnSpc>
                <a:spcPct val="90000"/>
              </a:lnSpc>
              <a:buFont typeface="Arial" panose="020B0604020202020204" pitchFamily="34" charset="0"/>
              <a:buChar char="•"/>
            </a:pPr>
            <a:endParaRPr lang="en-US" sz="2400" dirty="0">
              <a:solidFill>
                <a:schemeClr val="tx1"/>
              </a:solidFill>
            </a:endParaRPr>
          </a:p>
          <a:p>
            <a:pPr lvl="1" indent="-228600">
              <a:lnSpc>
                <a:spcPct val="90000"/>
              </a:lnSpc>
              <a:buFont typeface="Arial" panose="020B0604020202020204" pitchFamily="34" charset="0"/>
              <a:buChar char="•"/>
            </a:pPr>
            <a:endParaRPr lang="en-US" sz="2400" dirty="0">
              <a:solidFill>
                <a:schemeClr val="tx1"/>
              </a:solidFill>
            </a:endParaRPr>
          </a:p>
        </p:txBody>
      </p:sp>
      <p:pic>
        <p:nvPicPr>
          <p:cNvPr id="9" name="Content Placeholder 8" descr="Chart, histogram&#10;&#10;Description automatically generated">
            <a:extLst>
              <a:ext uri="{FF2B5EF4-FFF2-40B4-BE49-F238E27FC236}">
                <a16:creationId xmlns:a16="http://schemas.microsoft.com/office/drawing/2014/main" id="{20CA8108-0B40-0D4D-B202-7B00E1275AE0}"/>
              </a:ext>
            </a:extLst>
          </p:cNvPr>
          <p:cNvPicPr>
            <a:picLocks noGrp="1" noChangeAspect="1"/>
          </p:cNvPicPr>
          <p:nvPr>
            <p:ph sz="quarter" idx="13"/>
          </p:nvPr>
        </p:nvPicPr>
        <p:blipFill rotWithShape="1">
          <a:blip r:embed="rId2"/>
          <a:srcRect t="986" r="2" b="2238"/>
          <a:stretch/>
        </p:blipFill>
        <p:spPr>
          <a:xfrm>
            <a:off x="5183500" y="1904282"/>
            <a:ext cx="6170299" cy="4224808"/>
          </a:xfrm>
          <a:prstGeom prst="rect">
            <a:avLst/>
          </a:prstGeom>
        </p:spPr>
      </p:pic>
      <p:sp>
        <p:nvSpPr>
          <p:cNvPr id="3" name="Slide Number Placeholder 2">
            <a:extLst>
              <a:ext uri="{FF2B5EF4-FFF2-40B4-BE49-F238E27FC236}">
                <a16:creationId xmlns:a16="http://schemas.microsoft.com/office/drawing/2014/main" id="{72102EC6-F12E-3B44-A7B5-700EBDD5C09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342767F-C36F-43F3-A3EC-D3C6B44B9C04}" type="slidenum">
              <a:rPr lang="en-US" sz="1200" smtClean="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5750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548A17-7B8E-AD4D-B5F4-6193DBE98075}"/>
              </a:ext>
            </a:extLst>
          </p:cNvPr>
          <p:cNvSpPr>
            <a:spLocks noGrp="1"/>
          </p:cNvSpPr>
          <p:nvPr>
            <p:ph type="sldNum" sz="quarter" idx="12"/>
          </p:nvPr>
        </p:nvSpPr>
        <p:spPr/>
        <p:txBody>
          <a:bodyPr/>
          <a:lstStyle/>
          <a:p>
            <a:fld id="{3342767F-C36F-43F3-A3EC-D3C6B44B9C04}" type="slidenum">
              <a:rPr lang="en-US" smtClean="0"/>
              <a:t>37</a:t>
            </a:fld>
            <a:endParaRPr lang="en-US"/>
          </a:p>
        </p:txBody>
      </p:sp>
      <p:pic>
        <p:nvPicPr>
          <p:cNvPr id="8" name="Content Placeholder 7" descr="Text&#10;&#10;Description automatically generated">
            <a:extLst>
              <a:ext uri="{FF2B5EF4-FFF2-40B4-BE49-F238E27FC236}">
                <a16:creationId xmlns:a16="http://schemas.microsoft.com/office/drawing/2014/main" id="{F6DF7BF2-63FE-604A-93C8-82BF5F9CA025}"/>
              </a:ext>
            </a:extLst>
          </p:cNvPr>
          <p:cNvPicPr>
            <a:picLocks noGrp="1" noChangeAspect="1"/>
          </p:cNvPicPr>
          <p:nvPr>
            <p:ph sz="quarter" idx="13"/>
          </p:nvPr>
        </p:nvPicPr>
        <p:blipFill>
          <a:blip r:embed="rId3"/>
          <a:stretch>
            <a:fillRect/>
          </a:stretch>
        </p:blipFill>
        <p:spPr>
          <a:xfrm>
            <a:off x="2344872" y="0"/>
            <a:ext cx="7136654" cy="2959100"/>
          </a:xfrm>
        </p:spPr>
      </p:pic>
      <p:pic>
        <p:nvPicPr>
          <p:cNvPr id="10" name="Picture 9" descr="Text, letter&#10;&#10;Description automatically generated">
            <a:extLst>
              <a:ext uri="{FF2B5EF4-FFF2-40B4-BE49-F238E27FC236}">
                <a16:creationId xmlns:a16="http://schemas.microsoft.com/office/drawing/2014/main" id="{70A8CCA5-74BA-7745-ACCE-F16339429FAA}"/>
              </a:ext>
            </a:extLst>
          </p:cNvPr>
          <p:cNvPicPr>
            <a:picLocks noChangeAspect="1"/>
          </p:cNvPicPr>
          <p:nvPr/>
        </p:nvPicPr>
        <p:blipFill>
          <a:blip r:embed="rId4"/>
          <a:stretch>
            <a:fillRect/>
          </a:stretch>
        </p:blipFill>
        <p:spPr>
          <a:xfrm>
            <a:off x="2546350" y="3079995"/>
            <a:ext cx="7099300" cy="2959100"/>
          </a:xfrm>
          <a:prstGeom prst="rect">
            <a:avLst/>
          </a:prstGeom>
        </p:spPr>
      </p:pic>
      <p:sp>
        <p:nvSpPr>
          <p:cNvPr id="2" name="Rectangle 1">
            <a:extLst>
              <a:ext uri="{FF2B5EF4-FFF2-40B4-BE49-F238E27FC236}">
                <a16:creationId xmlns:a16="http://schemas.microsoft.com/office/drawing/2014/main" id="{966CC280-6CBF-DAEA-C817-A43A05891487}"/>
              </a:ext>
            </a:extLst>
          </p:cNvPr>
          <p:cNvSpPr/>
          <p:nvPr/>
        </p:nvSpPr>
        <p:spPr>
          <a:xfrm>
            <a:off x="3093720" y="3429000"/>
            <a:ext cx="6551930" cy="70104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399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3377E-D13A-2F46-8421-C67C0FBD10D8}"/>
              </a:ext>
            </a:extLst>
          </p:cNvPr>
          <p:cNvSpPr>
            <a:spLocks noGrp="1"/>
          </p:cNvSpPr>
          <p:nvPr>
            <p:ph type="title"/>
          </p:nvPr>
        </p:nvSpPr>
        <p:spPr>
          <a:xfrm>
            <a:off x="838200" y="144873"/>
            <a:ext cx="10515600" cy="1325563"/>
          </a:xfrm>
        </p:spPr>
        <p:txBody>
          <a:bodyPr>
            <a:normAutofit/>
          </a:bodyPr>
          <a:lstStyle/>
          <a:p>
            <a:r>
              <a:rPr lang="en-US" sz="3200" dirty="0"/>
              <a:t>The trick to closed-form gamma estimator</a:t>
            </a:r>
            <a:r>
              <a:rPr lang="en-US" sz="3200" baseline="30000" dirty="0"/>
              <a:t>3</a:t>
            </a:r>
            <a:endParaRPr lang="en-US" sz="3200" dirty="0"/>
          </a:p>
        </p:txBody>
      </p:sp>
      <p:sp>
        <p:nvSpPr>
          <p:cNvPr id="3" name="Slide Number Placeholder 2">
            <a:extLst>
              <a:ext uri="{FF2B5EF4-FFF2-40B4-BE49-F238E27FC236}">
                <a16:creationId xmlns:a16="http://schemas.microsoft.com/office/drawing/2014/main" id="{4BBEDDB7-5500-FA4F-953D-E841F4AAEFE5}"/>
              </a:ext>
            </a:extLst>
          </p:cNvPr>
          <p:cNvSpPr>
            <a:spLocks noGrp="1"/>
          </p:cNvSpPr>
          <p:nvPr>
            <p:ph type="sldNum" sz="quarter" idx="12"/>
          </p:nvPr>
        </p:nvSpPr>
        <p:spPr/>
        <p:txBody>
          <a:bodyPr/>
          <a:lstStyle/>
          <a:p>
            <a:fld id="{3342767F-C36F-43F3-A3EC-D3C6B44B9C04}" type="slidenum">
              <a:rPr lang="en-US" smtClean="0"/>
              <a:t>38</a:t>
            </a:fld>
            <a:endParaRPr lang="en-US"/>
          </a:p>
        </p:txBody>
      </p:sp>
      <p:pic>
        <p:nvPicPr>
          <p:cNvPr id="7" name="Content Placeholder 6" descr="Diagram&#10;&#10;Description automatically generated">
            <a:extLst>
              <a:ext uri="{FF2B5EF4-FFF2-40B4-BE49-F238E27FC236}">
                <a16:creationId xmlns:a16="http://schemas.microsoft.com/office/drawing/2014/main" id="{C6038850-FBAA-AC43-9E6B-DB9A7B27C140}"/>
              </a:ext>
            </a:extLst>
          </p:cNvPr>
          <p:cNvPicPr>
            <a:picLocks noGrp="1" noChangeAspect="1"/>
          </p:cNvPicPr>
          <p:nvPr>
            <p:ph sz="quarter" idx="13"/>
          </p:nvPr>
        </p:nvPicPr>
        <p:blipFill rotWithShape="1">
          <a:blip r:embed="rId2"/>
          <a:srcRect t="22226" b="12861"/>
          <a:stretch/>
        </p:blipFill>
        <p:spPr>
          <a:xfrm>
            <a:off x="1138479" y="1219785"/>
            <a:ext cx="4559300" cy="676001"/>
          </a:xfrm>
        </p:spPr>
      </p:pic>
      <p:pic>
        <p:nvPicPr>
          <p:cNvPr id="9" name="Content Placeholder 8" descr="Text, letter&#10;&#10;Description automatically generated">
            <a:extLst>
              <a:ext uri="{FF2B5EF4-FFF2-40B4-BE49-F238E27FC236}">
                <a16:creationId xmlns:a16="http://schemas.microsoft.com/office/drawing/2014/main" id="{63C7BACC-24F4-6D4D-B186-A3D9922A4BCE}"/>
              </a:ext>
            </a:extLst>
          </p:cNvPr>
          <p:cNvPicPr>
            <a:picLocks noGrp="1" noChangeAspect="1"/>
          </p:cNvPicPr>
          <p:nvPr>
            <p:ph sz="quarter" idx="14"/>
          </p:nvPr>
        </p:nvPicPr>
        <p:blipFill rotWithShape="1">
          <a:blip r:embed="rId3"/>
          <a:srcRect t="19942" b="13689"/>
          <a:stretch/>
        </p:blipFill>
        <p:spPr>
          <a:xfrm>
            <a:off x="1748079" y="3209671"/>
            <a:ext cx="5132387" cy="800083"/>
          </a:xfrm>
        </p:spPr>
      </p:pic>
      <p:pic>
        <p:nvPicPr>
          <p:cNvPr id="11" name="Picture 10" descr="A picture containing diagram&#10;&#10;Description automatically generated">
            <a:extLst>
              <a:ext uri="{FF2B5EF4-FFF2-40B4-BE49-F238E27FC236}">
                <a16:creationId xmlns:a16="http://schemas.microsoft.com/office/drawing/2014/main" id="{70D6A2D8-B5C2-F048-8700-81CF1A8B1CCD}"/>
              </a:ext>
            </a:extLst>
          </p:cNvPr>
          <p:cNvPicPr>
            <a:picLocks noChangeAspect="1"/>
          </p:cNvPicPr>
          <p:nvPr/>
        </p:nvPicPr>
        <p:blipFill rotWithShape="1">
          <a:blip r:embed="rId4"/>
          <a:srcRect t="11409" b="8846"/>
          <a:stretch/>
        </p:blipFill>
        <p:spPr>
          <a:xfrm>
            <a:off x="1748079" y="2145306"/>
            <a:ext cx="3949700" cy="800083"/>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0C46AEE4-8202-A942-820D-D5C405BAD30C}"/>
              </a:ext>
            </a:extLst>
          </p:cNvPr>
          <p:cNvPicPr>
            <a:picLocks noChangeAspect="1"/>
          </p:cNvPicPr>
          <p:nvPr/>
        </p:nvPicPr>
        <p:blipFill rotWithShape="1">
          <a:blip r:embed="rId5"/>
          <a:srcRect t="16291" b="10405"/>
          <a:stretch/>
        </p:blipFill>
        <p:spPr>
          <a:xfrm>
            <a:off x="1748079" y="4449637"/>
            <a:ext cx="7277100" cy="809933"/>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B880CB6E-4838-2F48-89AC-59A982E951E5}"/>
              </a:ext>
            </a:extLst>
          </p:cNvPr>
          <p:cNvPicPr>
            <a:picLocks noChangeAspect="1"/>
          </p:cNvPicPr>
          <p:nvPr/>
        </p:nvPicPr>
        <p:blipFill rotWithShape="1">
          <a:blip r:embed="rId6"/>
          <a:srcRect t="7983" b="17499"/>
          <a:stretch/>
        </p:blipFill>
        <p:spPr>
          <a:xfrm>
            <a:off x="7672629" y="3044434"/>
            <a:ext cx="2705100" cy="965320"/>
          </a:xfrm>
          <a:prstGeom prst="rect">
            <a:avLst/>
          </a:prstGeom>
        </p:spPr>
      </p:pic>
      <p:sp>
        <p:nvSpPr>
          <p:cNvPr id="16" name="Left Brace 15">
            <a:extLst>
              <a:ext uri="{FF2B5EF4-FFF2-40B4-BE49-F238E27FC236}">
                <a16:creationId xmlns:a16="http://schemas.microsoft.com/office/drawing/2014/main" id="{998540F9-D352-0D42-8760-D42A659C696B}"/>
              </a:ext>
            </a:extLst>
          </p:cNvPr>
          <p:cNvSpPr/>
          <p:nvPr/>
        </p:nvSpPr>
        <p:spPr>
          <a:xfrm>
            <a:off x="1104025" y="2255063"/>
            <a:ext cx="511444" cy="2709297"/>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0D15AF0-8448-F643-80E4-02E77AB32D27}"/>
                  </a:ext>
                </a:extLst>
              </p:cNvPr>
              <p:cNvSpPr txBox="1"/>
              <p:nvPr/>
            </p:nvSpPr>
            <p:spPr>
              <a:xfrm>
                <a:off x="494125" y="3363489"/>
                <a:ext cx="5770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a:p>
            </p:txBody>
          </p:sp>
        </mc:Choice>
        <mc:Fallback xmlns="">
          <p:sp>
            <p:nvSpPr>
              <p:cNvPr id="18" name="TextBox 17">
                <a:extLst>
                  <a:ext uri="{FF2B5EF4-FFF2-40B4-BE49-F238E27FC236}">
                    <a16:creationId xmlns:a16="http://schemas.microsoft.com/office/drawing/2014/main" id="{E0D15AF0-8448-F643-80E4-02E77AB32D27}"/>
                  </a:ext>
                </a:extLst>
              </p:cNvPr>
              <p:cNvSpPr txBox="1">
                <a:spLocks noRot="1" noChangeAspect="1" noMove="1" noResize="1" noEditPoints="1" noAdjustHandles="1" noChangeArrowheads="1" noChangeShapeType="1" noTextEdit="1"/>
              </p:cNvSpPr>
              <p:nvPr/>
            </p:nvSpPr>
            <p:spPr>
              <a:xfrm>
                <a:off x="494125" y="3363489"/>
                <a:ext cx="577081" cy="492443"/>
              </a:xfrm>
              <a:prstGeom prst="rect">
                <a:avLst/>
              </a:prstGeom>
              <a:blipFill>
                <a:blip r:embed="rId7"/>
                <a:stretch>
                  <a:fillRect l="-8511" r="-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49A5F0-AD15-B245-9951-26A0E43E0647}"/>
                  </a:ext>
                </a:extLst>
              </p:cNvPr>
              <p:cNvSpPr txBox="1"/>
              <p:nvPr/>
            </p:nvSpPr>
            <p:spPr>
              <a:xfrm>
                <a:off x="7128366" y="3264596"/>
                <a:ext cx="5770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a:p>
            </p:txBody>
          </p:sp>
        </mc:Choice>
        <mc:Fallback xmlns="">
          <p:sp>
            <p:nvSpPr>
              <p:cNvPr id="19" name="TextBox 18">
                <a:extLst>
                  <a:ext uri="{FF2B5EF4-FFF2-40B4-BE49-F238E27FC236}">
                    <a16:creationId xmlns:a16="http://schemas.microsoft.com/office/drawing/2014/main" id="{D349A5F0-AD15-B245-9951-26A0E43E0647}"/>
                  </a:ext>
                </a:extLst>
              </p:cNvPr>
              <p:cNvSpPr txBox="1">
                <a:spLocks noRot="1" noChangeAspect="1" noMove="1" noResize="1" noEditPoints="1" noAdjustHandles="1" noChangeArrowheads="1" noChangeShapeType="1" noTextEdit="1"/>
              </p:cNvSpPr>
              <p:nvPr/>
            </p:nvSpPr>
            <p:spPr>
              <a:xfrm>
                <a:off x="7128366" y="3264596"/>
                <a:ext cx="577081" cy="492443"/>
              </a:xfrm>
              <a:prstGeom prst="rect">
                <a:avLst/>
              </a:prstGeom>
              <a:blipFill>
                <a:blip r:embed="rId8"/>
                <a:stretch>
                  <a:fillRect l="-10870" r="-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D309ED4-8D18-4541-ACA2-2A3D0D4480F3}"/>
                  </a:ext>
                </a:extLst>
              </p:cNvPr>
              <p:cNvSpPr txBox="1"/>
              <p:nvPr/>
            </p:nvSpPr>
            <p:spPr>
              <a:xfrm>
                <a:off x="8305324" y="5306753"/>
                <a:ext cx="6767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𝛾</m:t>
                      </m:r>
                      <m:r>
                        <a:rPr lang="en-US" sz="2000" b="0" i="1" smtClean="0">
                          <a:latin typeface="Cambria Math" panose="02040503050406030204" pitchFamily="18" charset="0"/>
                        </a:rPr>
                        <m:t>=1</m:t>
                      </m:r>
                    </m:oMath>
                  </m:oMathPara>
                </a14:m>
                <a:endParaRPr lang="en-US" sz="2000"/>
              </a:p>
            </p:txBody>
          </p:sp>
        </mc:Choice>
        <mc:Fallback xmlns="">
          <p:sp>
            <p:nvSpPr>
              <p:cNvPr id="20" name="TextBox 19">
                <a:extLst>
                  <a:ext uri="{FF2B5EF4-FFF2-40B4-BE49-F238E27FC236}">
                    <a16:creationId xmlns:a16="http://schemas.microsoft.com/office/drawing/2014/main" id="{AD309ED4-8D18-4541-ACA2-2A3D0D4480F3}"/>
                  </a:ext>
                </a:extLst>
              </p:cNvPr>
              <p:cNvSpPr txBox="1">
                <a:spLocks noRot="1" noChangeAspect="1" noMove="1" noResize="1" noEditPoints="1" noAdjustHandles="1" noChangeArrowheads="1" noChangeShapeType="1" noTextEdit="1"/>
              </p:cNvSpPr>
              <p:nvPr/>
            </p:nvSpPr>
            <p:spPr>
              <a:xfrm>
                <a:off x="8305324" y="5306753"/>
                <a:ext cx="676724" cy="307777"/>
              </a:xfrm>
              <a:prstGeom prst="rect">
                <a:avLst/>
              </a:prstGeom>
              <a:blipFill>
                <a:blip r:embed="rId9"/>
                <a:stretch>
                  <a:fillRect l="-7273" r="-7273" b="-20000"/>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DC185A89-E1EE-944C-935E-FC3C4185F89F}"/>
              </a:ext>
            </a:extLst>
          </p:cNvPr>
          <p:cNvSpPr/>
          <p:nvPr/>
        </p:nvSpPr>
        <p:spPr>
          <a:xfrm>
            <a:off x="10377729" y="3363489"/>
            <a:ext cx="176617" cy="222026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67DD739-D89B-FF43-A28D-393D7E491F87}"/>
                  </a:ext>
                </a:extLst>
              </p:cNvPr>
              <p:cNvSpPr txBox="1"/>
              <p:nvPr/>
            </p:nvSpPr>
            <p:spPr>
              <a:xfrm>
                <a:off x="10656767" y="4264971"/>
                <a:ext cx="1019382" cy="389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e>
                      </m:acc>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oMath>
                  </m:oMathPara>
                </a14:m>
                <a:endParaRPr lang="en-US" sz="2400"/>
              </a:p>
            </p:txBody>
          </p:sp>
        </mc:Choice>
        <mc:Fallback xmlns="">
          <p:sp>
            <p:nvSpPr>
              <p:cNvPr id="22" name="TextBox 21">
                <a:extLst>
                  <a:ext uri="{FF2B5EF4-FFF2-40B4-BE49-F238E27FC236}">
                    <a16:creationId xmlns:a16="http://schemas.microsoft.com/office/drawing/2014/main" id="{367DD739-D89B-FF43-A28D-393D7E491F87}"/>
                  </a:ext>
                </a:extLst>
              </p:cNvPr>
              <p:cNvSpPr txBox="1">
                <a:spLocks noRot="1" noChangeAspect="1" noMove="1" noResize="1" noEditPoints="1" noAdjustHandles="1" noChangeArrowheads="1" noChangeShapeType="1" noTextEdit="1"/>
              </p:cNvSpPr>
              <p:nvPr/>
            </p:nvSpPr>
            <p:spPr>
              <a:xfrm>
                <a:off x="10656767" y="4264971"/>
                <a:ext cx="1019382" cy="389337"/>
              </a:xfrm>
              <a:prstGeom prst="rect">
                <a:avLst/>
              </a:prstGeom>
              <a:blipFill>
                <a:blip r:embed="rId10"/>
                <a:stretch>
                  <a:fillRect l="-4938" t="-25806" r="-8642" b="-29032"/>
                </a:stretch>
              </a:blipFill>
            </p:spPr>
            <p:txBody>
              <a:bodyPr/>
              <a:lstStyle/>
              <a:p>
                <a:r>
                  <a:rPr lang="en-US">
                    <a:noFill/>
                  </a:rPr>
                  <a:t> </a:t>
                </a:r>
              </a:p>
            </p:txBody>
          </p:sp>
        </mc:Fallback>
      </mc:AlternateContent>
      <p:pic>
        <p:nvPicPr>
          <p:cNvPr id="4" name="Picture 3" descr="Graphical user interface, text, application, email&#10;&#10;Description automatically generated">
            <a:extLst>
              <a:ext uri="{FF2B5EF4-FFF2-40B4-BE49-F238E27FC236}">
                <a16:creationId xmlns:a16="http://schemas.microsoft.com/office/drawing/2014/main" id="{2DBCB468-FCE4-8143-5DDA-89E0CC2269E7}"/>
              </a:ext>
            </a:extLst>
          </p:cNvPr>
          <p:cNvPicPr>
            <a:picLocks noChangeAspect="1"/>
          </p:cNvPicPr>
          <p:nvPr/>
        </p:nvPicPr>
        <p:blipFill>
          <a:blip r:embed="rId11"/>
          <a:stretch>
            <a:fillRect/>
          </a:stretch>
        </p:blipFill>
        <p:spPr>
          <a:xfrm>
            <a:off x="172175" y="1342074"/>
            <a:ext cx="11847650" cy="3206629"/>
          </a:xfrm>
          <a:prstGeom prst="rect">
            <a:avLst/>
          </a:prstGeom>
          <a:solidFill>
            <a:srgbClr val="FFFFFF">
              <a:shade val="85000"/>
            </a:srgbClr>
          </a:solidFill>
          <a:ln w="88900" cap="sq">
            <a:solidFill>
              <a:schemeClr val="accent5"/>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142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E966C-68EE-CE4F-B960-BCF660F151EA}"/>
              </a:ext>
            </a:extLst>
          </p:cNvPr>
          <p:cNvSpPr>
            <a:spLocks noGrp="1"/>
          </p:cNvSpPr>
          <p:nvPr>
            <p:ph type="title"/>
          </p:nvPr>
        </p:nvSpPr>
        <p:spPr/>
        <p:txBody>
          <a:bodyPr/>
          <a:lstStyle/>
          <a:p>
            <a:r>
              <a:rPr lang="en-US"/>
              <a:t>Comparing ML versus </a:t>
            </a:r>
            <a:r>
              <a:rPr lang="en-US" err="1"/>
              <a:t>cf</a:t>
            </a:r>
            <a:r>
              <a:rPr lang="en-US"/>
              <a:t> GMM</a:t>
            </a:r>
          </a:p>
        </p:txBody>
      </p:sp>
      <p:sp>
        <p:nvSpPr>
          <p:cNvPr id="3" name="Content Placeholder 2">
            <a:extLst>
              <a:ext uri="{FF2B5EF4-FFF2-40B4-BE49-F238E27FC236}">
                <a16:creationId xmlns:a16="http://schemas.microsoft.com/office/drawing/2014/main" id="{D820FEDA-F654-7343-B94F-A9F124B941B8}"/>
              </a:ext>
            </a:extLst>
          </p:cNvPr>
          <p:cNvSpPr>
            <a:spLocks noGrp="1"/>
          </p:cNvSpPr>
          <p:nvPr>
            <p:ph sz="quarter" idx="13"/>
          </p:nvPr>
        </p:nvSpPr>
        <p:spPr>
          <a:xfrm>
            <a:off x="838200" y="1690688"/>
            <a:ext cx="4989163" cy="4083050"/>
          </a:xfrm>
        </p:spPr>
        <p:txBody>
          <a:bodyPr/>
          <a:lstStyle/>
          <a:p>
            <a:pPr>
              <a:buNone/>
            </a:pPr>
            <a:r>
              <a:rPr lang="en-US" sz="2000"/>
              <a:t>Expectation of complete data log-likelihood</a:t>
            </a:r>
          </a:p>
          <a:p>
            <a:endParaRPr lang="en-US" sz="2000"/>
          </a:p>
          <a:p>
            <a:endParaRPr lang="en-US" sz="2000"/>
          </a:p>
        </p:txBody>
      </p:sp>
      <p:pic>
        <p:nvPicPr>
          <p:cNvPr id="9" name="Picture 8" descr="Diagram&#10;&#10;Description automatically generated">
            <a:extLst>
              <a:ext uri="{FF2B5EF4-FFF2-40B4-BE49-F238E27FC236}">
                <a16:creationId xmlns:a16="http://schemas.microsoft.com/office/drawing/2014/main" id="{75828D13-3A7E-2242-964F-7BE76BDC002A}"/>
              </a:ext>
            </a:extLst>
          </p:cNvPr>
          <p:cNvPicPr>
            <a:picLocks noChangeAspect="1"/>
          </p:cNvPicPr>
          <p:nvPr/>
        </p:nvPicPr>
        <p:blipFill rotWithShape="1">
          <a:blip r:embed="rId3"/>
          <a:srcRect b="7068"/>
          <a:stretch/>
        </p:blipFill>
        <p:spPr>
          <a:xfrm>
            <a:off x="6298731" y="2098158"/>
            <a:ext cx="5167130" cy="3465733"/>
          </a:xfrm>
          <a:prstGeom prst="rect">
            <a:avLst/>
          </a:prstGeom>
        </p:spPr>
      </p:pic>
      <p:sp>
        <p:nvSpPr>
          <p:cNvPr id="10" name="Content Placeholder 2">
            <a:extLst>
              <a:ext uri="{FF2B5EF4-FFF2-40B4-BE49-F238E27FC236}">
                <a16:creationId xmlns:a16="http://schemas.microsoft.com/office/drawing/2014/main" id="{0DDA966F-5E36-C641-B006-4F5D6266BB37}"/>
              </a:ext>
            </a:extLst>
          </p:cNvPr>
          <p:cNvSpPr txBox="1">
            <a:spLocks/>
          </p:cNvSpPr>
          <p:nvPr/>
        </p:nvSpPr>
        <p:spPr>
          <a:xfrm>
            <a:off x="6476698" y="1690688"/>
            <a:ext cx="4989163" cy="4083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500"/>
              </a:spcBef>
              <a:buFont typeface="Segoe UI" panose="020B0502040204020203" pitchFamily="34" charset="0"/>
              <a:buChar char=" "/>
              <a:defRPr sz="1800" b="1" kern="1200">
                <a:solidFill>
                  <a:schemeClr val="accent1"/>
                </a:solidFill>
                <a:latin typeface="+mn-lt"/>
                <a:ea typeface="+mn-ea"/>
                <a:cs typeface="+mn-cs"/>
              </a:defRPr>
            </a:lvl1pPr>
            <a:lvl2pPr marL="65088" indent="-65088" algn="l" defTabSz="914400" rtl="0" eaLnBrk="1" latinLnBrk="0" hangingPunct="1">
              <a:lnSpc>
                <a:spcPct val="90000"/>
              </a:lnSpc>
              <a:spcBef>
                <a:spcPts val="1800"/>
              </a:spcBef>
              <a:spcAft>
                <a:spcPts val="600"/>
              </a:spcAft>
              <a:buFont typeface="Segoe UI" panose="020B0502040204020203" pitchFamily="34" charset="0"/>
              <a:buChar char=" "/>
              <a:defRPr sz="1600" kern="1200">
                <a:solidFill>
                  <a:schemeClr val="bg2">
                    <a:lumMod val="25000"/>
                  </a:schemeClr>
                </a:solidFill>
                <a:latin typeface="+mn-lt"/>
                <a:ea typeface="+mn-ea"/>
                <a:cs typeface="+mn-cs"/>
              </a:defRPr>
            </a:lvl2pPr>
            <a:lvl3pPr marL="571500" indent="-2286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bg2">
                    <a:lumMod val="25000"/>
                  </a:schemeClr>
                </a:solidFill>
                <a:latin typeface="+mn-lt"/>
                <a:ea typeface="+mn-ea"/>
                <a:cs typeface="+mn-cs"/>
              </a:defRPr>
            </a:lvl3pPr>
            <a:lvl4pPr marL="1093788" indent="-228600" algn="l" defTabSz="914400" rtl="0" eaLnBrk="1" latinLnBrk="0" hangingPunct="1">
              <a:lnSpc>
                <a:spcPct val="90000"/>
              </a:lnSpc>
              <a:spcBef>
                <a:spcPts val="500"/>
              </a:spcBef>
              <a:buFont typeface="Arial" panose="020B0604020202020204" pitchFamily="34" charset="0"/>
              <a:buChar char="•"/>
              <a:defRPr sz="1200" kern="1200">
                <a:solidFill>
                  <a:schemeClr val="bg2">
                    <a:lumMod val="25000"/>
                  </a:schemeClr>
                </a:solidFill>
                <a:latin typeface="+mn-lt"/>
                <a:ea typeface="+mn-ea"/>
                <a:cs typeface="+mn-cs"/>
              </a:defRPr>
            </a:lvl4pPr>
            <a:lvl5pPr marL="1093788" indent="-228600" algn="l" defTabSz="914400" rtl="0" eaLnBrk="1" latinLnBrk="0" hangingPunct="1">
              <a:lnSpc>
                <a:spcPct val="90000"/>
              </a:lnSpc>
              <a:spcBef>
                <a:spcPts val="500"/>
              </a:spcBef>
              <a:buFont typeface="Arial" panose="020B0604020202020204" pitchFamily="34" charset="0"/>
              <a:buChar char="•"/>
              <a:defRPr sz="12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Segoe UI" panose="020B0502040204020203" pitchFamily="34" charset="0"/>
              <a:buNone/>
            </a:pPr>
            <a:r>
              <a:rPr lang="en-US" sz="2000"/>
              <a:t>Estimator for k-component mixture model</a:t>
            </a:r>
          </a:p>
          <a:p>
            <a:endParaRPr lang="en-US" sz="2000"/>
          </a:p>
        </p:txBody>
      </p:sp>
      <p:pic>
        <p:nvPicPr>
          <p:cNvPr id="11" name="Picture 10" descr="Text, letter&#10;&#10;Description automatically generated">
            <a:extLst>
              <a:ext uri="{FF2B5EF4-FFF2-40B4-BE49-F238E27FC236}">
                <a16:creationId xmlns:a16="http://schemas.microsoft.com/office/drawing/2014/main" id="{0DC6416F-8D6F-BD44-B81E-A12607D344F9}"/>
              </a:ext>
            </a:extLst>
          </p:cNvPr>
          <p:cNvPicPr>
            <a:picLocks noChangeAspect="1"/>
          </p:cNvPicPr>
          <p:nvPr/>
        </p:nvPicPr>
        <p:blipFill>
          <a:blip r:embed="rId4"/>
          <a:stretch>
            <a:fillRect/>
          </a:stretch>
        </p:blipFill>
        <p:spPr>
          <a:xfrm>
            <a:off x="536094" y="2098158"/>
            <a:ext cx="5683910" cy="1942480"/>
          </a:xfrm>
          <a:prstGeom prst="rect">
            <a:avLst/>
          </a:prstGeom>
        </p:spPr>
      </p:pic>
      <p:sp>
        <p:nvSpPr>
          <p:cNvPr id="4" name="Slide Number Placeholder 3">
            <a:extLst>
              <a:ext uri="{FF2B5EF4-FFF2-40B4-BE49-F238E27FC236}">
                <a16:creationId xmlns:a16="http://schemas.microsoft.com/office/drawing/2014/main" id="{D5304788-6FD7-D044-9497-C239A8DF9708}"/>
              </a:ext>
            </a:extLst>
          </p:cNvPr>
          <p:cNvSpPr>
            <a:spLocks noGrp="1"/>
          </p:cNvSpPr>
          <p:nvPr>
            <p:ph type="sldNum" sz="quarter" idx="12"/>
          </p:nvPr>
        </p:nvSpPr>
        <p:spPr/>
        <p:txBody>
          <a:bodyPr/>
          <a:lstStyle/>
          <a:p>
            <a:fld id="{3342767F-C36F-43F3-A3EC-D3C6B44B9C04}" type="slidenum">
              <a:rPr lang="en-US" smtClean="0"/>
              <a:t>39</a:t>
            </a:fld>
            <a:endParaRPr lang="en-US"/>
          </a:p>
        </p:txBody>
      </p:sp>
      <p:sp>
        <p:nvSpPr>
          <p:cNvPr id="6" name="Rounded Rectangle 5">
            <a:extLst>
              <a:ext uri="{FF2B5EF4-FFF2-40B4-BE49-F238E27FC236}">
                <a16:creationId xmlns:a16="http://schemas.microsoft.com/office/drawing/2014/main" id="{FF9A2383-980C-754B-A5EC-FD16CCE8EB3E}"/>
              </a:ext>
            </a:extLst>
          </p:cNvPr>
          <p:cNvSpPr/>
          <p:nvPr/>
        </p:nvSpPr>
        <p:spPr>
          <a:xfrm>
            <a:off x="6077919" y="1456841"/>
            <a:ext cx="5577987" cy="446351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FF0000"/>
              </a:solidFill>
            </a:endParaRPr>
          </a:p>
        </p:txBody>
      </p:sp>
      <p:cxnSp>
        <p:nvCxnSpPr>
          <p:cNvPr id="8" name="Straight Arrow Connector 7">
            <a:extLst>
              <a:ext uri="{FF2B5EF4-FFF2-40B4-BE49-F238E27FC236}">
                <a16:creationId xmlns:a16="http://schemas.microsoft.com/office/drawing/2014/main" id="{820DE55B-4CA3-7FE2-FF96-75AC2E068644}"/>
              </a:ext>
            </a:extLst>
          </p:cNvPr>
          <p:cNvCxnSpPr>
            <a:cxnSpLocks/>
          </p:cNvCxnSpPr>
          <p:nvPr/>
        </p:nvCxnSpPr>
        <p:spPr>
          <a:xfrm>
            <a:off x="2663674" y="4040638"/>
            <a:ext cx="0" cy="7080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E4690AB-FB5B-99C2-9BCB-579FB99027F3}"/>
                  </a:ext>
                </a:extLst>
              </p:cNvPr>
              <p:cNvSpPr txBox="1"/>
              <p:nvPr/>
            </p:nvSpPr>
            <p:spPr>
              <a:xfrm>
                <a:off x="943131" y="4958889"/>
                <a:ext cx="3915431"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𝑎𝑟𝑔𝑚𝑎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𝜃</m:t>
                          </m:r>
                        </m:sub>
                      </m:sSub>
                      <m:r>
                        <a:rPr lang="en-US" sz="2400" b="0" i="1" smtClean="0">
                          <a:latin typeface="Cambria Math" panose="02040503050406030204" pitchFamily="18" charset="0"/>
                          <a:ea typeface="Cambria Math" panose="02040503050406030204" pitchFamily="18" charset="0"/>
                        </a:rPr>
                        <m:t>𝔼</m:t>
                      </m:r>
                      <m:r>
                        <a:rPr lang="en-US" sz="2400" b="0" i="1" smtClean="0">
                          <a:latin typeface="Cambria Math" panose="02040503050406030204" pitchFamily="18" charset="0"/>
                          <a:ea typeface="Cambria Math" panose="02040503050406030204" pitchFamily="18" charset="0"/>
                        </a:rPr>
                        <m:t>_</m:t>
                      </m:r>
                      <m:r>
                        <a:rPr lang="en-US" sz="2400" b="0" i="1" smtClean="0">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𝐿</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e>
                                  <m:r>
                                    <a:rPr lang="en-US" sz="2400" b="0" i="1" smtClean="0">
                                      <a:latin typeface="Cambria Math" panose="02040503050406030204" pitchFamily="18" charset="0"/>
                                      <a:ea typeface="Cambria Math" panose="02040503050406030204" pitchFamily="18" charset="0"/>
                                    </a:rPr>
                                    <m:t>𝑧</m:t>
                                  </m:r>
                                </m:e>
                              </m:d>
                            </m:e>
                          </m:d>
                        </m:e>
                      </m:func>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6E4690AB-FB5B-99C2-9BCB-579FB99027F3}"/>
                  </a:ext>
                </a:extLst>
              </p:cNvPr>
              <p:cNvSpPr txBox="1">
                <a:spLocks noRot="1" noChangeAspect="1" noMove="1" noResize="1" noEditPoints="1" noAdjustHandles="1" noChangeArrowheads="1" noChangeShapeType="1" noTextEdit="1"/>
              </p:cNvSpPr>
              <p:nvPr/>
            </p:nvSpPr>
            <p:spPr>
              <a:xfrm>
                <a:off x="943131" y="4958889"/>
                <a:ext cx="3915431" cy="416845"/>
              </a:xfrm>
              <a:prstGeom prst="rect">
                <a:avLst/>
              </a:prstGeom>
              <a:blipFill>
                <a:blip r:embed="rId5"/>
                <a:stretch>
                  <a:fillRect l="-1294" r="-2265" b="-23529"/>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F26F836-9223-AD07-875B-403EF5ADFAB4}"/>
              </a:ext>
            </a:extLst>
          </p:cNvPr>
          <p:cNvCxnSpPr>
            <a:cxnSpLocks/>
            <a:stCxn id="13" idx="3"/>
          </p:cNvCxnSpPr>
          <p:nvPr/>
        </p:nvCxnSpPr>
        <p:spPr>
          <a:xfrm flipV="1">
            <a:off x="4858562" y="4448108"/>
            <a:ext cx="1029312" cy="7192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140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4297A507-B40B-60F5-3A6D-D55535BC0068}"/>
              </a:ext>
            </a:extLst>
          </p:cNvPr>
          <p:cNvSpPr>
            <a:spLocks noGrp="1"/>
          </p:cNvSpPr>
          <p:nvPr>
            <p:ph type="title"/>
          </p:nvPr>
        </p:nvSpPr>
        <p:spPr/>
        <p:txBody>
          <a:bodyPr/>
          <a:lstStyle/>
          <a:p>
            <a:r>
              <a:rPr lang="en-US" dirty="0"/>
              <a:t>Methods for Creating mIF</a:t>
            </a:r>
          </a:p>
        </p:txBody>
      </p:sp>
      <p:pic>
        <p:nvPicPr>
          <p:cNvPr id="39" name="Content Placeholder 38" descr="A diagram of a dna barcode-based method&#10;&#10;Description automatically generated">
            <a:extLst>
              <a:ext uri="{FF2B5EF4-FFF2-40B4-BE49-F238E27FC236}">
                <a16:creationId xmlns:a16="http://schemas.microsoft.com/office/drawing/2014/main" id="{99B96848-6302-3F01-CD0E-116634D9F9F2}"/>
              </a:ext>
            </a:extLst>
          </p:cNvPr>
          <p:cNvPicPr>
            <a:picLocks noGrp="1" noChangeAspect="1"/>
          </p:cNvPicPr>
          <p:nvPr>
            <p:ph idx="1"/>
          </p:nvPr>
        </p:nvPicPr>
        <p:blipFill>
          <a:blip r:embed="rId2"/>
          <a:stretch>
            <a:fillRect/>
          </a:stretch>
        </p:blipFill>
        <p:spPr>
          <a:xfrm>
            <a:off x="75079" y="1685925"/>
            <a:ext cx="12116921" cy="3928533"/>
          </a:xfrm>
        </p:spPr>
      </p:pic>
      <p:sp>
        <p:nvSpPr>
          <p:cNvPr id="4" name="Slide Number Placeholder 3">
            <a:extLst>
              <a:ext uri="{FF2B5EF4-FFF2-40B4-BE49-F238E27FC236}">
                <a16:creationId xmlns:a16="http://schemas.microsoft.com/office/drawing/2014/main" id="{34F79AC2-EF6D-C1AC-E8B4-974AACD4094C}"/>
              </a:ext>
            </a:extLst>
          </p:cNvPr>
          <p:cNvSpPr>
            <a:spLocks noGrp="1"/>
          </p:cNvSpPr>
          <p:nvPr>
            <p:ph type="sldNum" sz="quarter" idx="12"/>
          </p:nvPr>
        </p:nvSpPr>
        <p:spPr/>
        <p:txBody>
          <a:bodyPr/>
          <a:lstStyle/>
          <a:p>
            <a:fld id="{432B1062-8B11-6348-831A-4A0BC9C55C11}" type="slidenum">
              <a:rPr lang="en-US" smtClean="0"/>
              <a:t>4</a:t>
            </a:fld>
            <a:endParaRPr lang="en-US"/>
          </a:p>
        </p:txBody>
      </p:sp>
    </p:spTree>
    <p:extLst>
      <p:ext uri="{BB962C8B-B14F-4D97-AF65-F5344CB8AC3E}">
        <p14:creationId xmlns:p14="http://schemas.microsoft.com/office/powerpoint/2010/main" val="1535991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CF9DED-A546-274B-8390-D8692CFD6E93}"/>
              </a:ext>
            </a:extLst>
          </p:cNvPr>
          <p:cNvSpPr>
            <a:spLocks noGrp="1"/>
          </p:cNvSpPr>
          <p:nvPr>
            <p:ph type="sldNum" sz="quarter" idx="12"/>
          </p:nvPr>
        </p:nvSpPr>
        <p:spPr/>
        <p:txBody>
          <a:bodyPr/>
          <a:lstStyle/>
          <a:p>
            <a:fld id="{3342767F-C36F-43F3-A3EC-D3C6B44B9C04}" type="slidenum">
              <a:rPr lang="en-US" smtClean="0"/>
              <a:t>40</a:t>
            </a:fld>
            <a:endParaRPr lang="en-US"/>
          </a:p>
        </p:txBody>
      </p:sp>
      <p:pic>
        <p:nvPicPr>
          <p:cNvPr id="8" name="Content Placeholder 7" descr="Text, letter&#10;&#10;Description automatically generated">
            <a:extLst>
              <a:ext uri="{FF2B5EF4-FFF2-40B4-BE49-F238E27FC236}">
                <a16:creationId xmlns:a16="http://schemas.microsoft.com/office/drawing/2014/main" id="{C33B60EB-0B23-D248-A507-894563DFE037}"/>
              </a:ext>
            </a:extLst>
          </p:cNvPr>
          <p:cNvPicPr>
            <a:picLocks noGrp="1" noChangeAspect="1"/>
          </p:cNvPicPr>
          <p:nvPr>
            <p:ph sz="quarter" idx="13"/>
          </p:nvPr>
        </p:nvPicPr>
        <p:blipFill>
          <a:blip r:embed="rId2"/>
          <a:stretch>
            <a:fillRect/>
          </a:stretch>
        </p:blipFill>
        <p:spPr>
          <a:xfrm>
            <a:off x="1475223" y="514699"/>
            <a:ext cx="9241554" cy="5049193"/>
          </a:xfrm>
        </p:spPr>
      </p:pic>
      <p:sp>
        <p:nvSpPr>
          <p:cNvPr id="2" name="Rectangle 1">
            <a:extLst>
              <a:ext uri="{FF2B5EF4-FFF2-40B4-BE49-F238E27FC236}">
                <a16:creationId xmlns:a16="http://schemas.microsoft.com/office/drawing/2014/main" id="{73739F9B-89D1-FE9F-48BD-4CFF507D3A08}"/>
              </a:ext>
            </a:extLst>
          </p:cNvPr>
          <p:cNvSpPr/>
          <p:nvPr/>
        </p:nvSpPr>
        <p:spPr>
          <a:xfrm>
            <a:off x="4130040" y="3581400"/>
            <a:ext cx="6096000" cy="4419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522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7382-FFC8-4446-9CA7-480A58374F50}"/>
              </a:ext>
            </a:extLst>
          </p:cNvPr>
          <p:cNvSpPr>
            <a:spLocks noGrp="1"/>
          </p:cNvSpPr>
          <p:nvPr>
            <p:ph type="title"/>
          </p:nvPr>
        </p:nvSpPr>
        <p:spPr>
          <a:xfrm>
            <a:off x="520142" y="-36116"/>
            <a:ext cx="10515600" cy="1325563"/>
          </a:xfrm>
        </p:spPr>
        <p:txBody>
          <a:bodyPr/>
          <a:lstStyle/>
          <a:p>
            <a:r>
              <a:rPr lang="en-US"/>
              <a:t>Incorporating constraints on the mode</a:t>
            </a:r>
          </a:p>
        </p:txBody>
      </p:sp>
      <p:sp>
        <p:nvSpPr>
          <p:cNvPr id="3" name="Content Placeholder 2">
            <a:extLst>
              <a:ext uri="{FF2B5EF4-FFF2-40B4-BE49-F238E27FC236}">
                <a16:creationId xmlns:a16="http://schemas.microsoft.com/office/drawing/2014/main" id="{93DE6200-46DD-6046-A497-787A5E6AF8F9}"/>
              </a:ext>
            </a:extLst>
          </p:cNvPr>
          <p:cNvSpPr>
            <a:spLocks noGrp="1"/>
          </p:cNvSpPr>
          <p:nvPr>
            <p:ph sz="quarter" idx="13"/>
          </p:nvPr>
        </p:nvSpPr>
        <p:spPr>
          <a:xfrm>
            <a:off x="655730" y="1577295"/>
            <a:ext cx="5132614" cy="4083050"/>
          </a:xfrm>
        </p:spPr>
        <p:txBody>
          <a:bodyPr/>
          <a:lstStyle/>
          <a:p>
            <a:pPr>
              <a:buNone/>
            </a:pPr>
            <a:r>
              <a:rPr lang="en-US"/>
              <a:t> </a:t>
            </a:r>
          </a:p>
        </p:txBody>
      </p:sp>
      <p:pic>
        <p:nvPicPr>
          <p:cNvPr id="6" name="Content Placeholder 5" descr="Chart, funnel chart&#10;&#10;Description automatically generated">
            <a:extLst>
              <a:ext uri="{FF2B5EF4-FFF2-40B4-BE49-F238E27FC236}">
                <a16:creationId xmlns:a16="http://schemas.microsoft.com/office/drawing/2014/main" id="{EB0C94AA-C5D8-B142-9640-A7800A01BBB2}"/>
              </a:ext>
            </a:extLst>
          </p:cNvPr>
          <p:cNvPicPr>
            <a:picLocks noGrp="1" noChangeAspect="1"/>
          </p:cNvPicPr>
          <p:nvPr>
            <p:ph sz="quarter" idx="14"/>
          </p:nvPr>
        </p:nvPicPr>
        <p:blipFill>
          <a:blip r:embed="rId2"/>
          <a:stretch>
            <a:fillRect/>
          </a:stretch>
        </p:blipFill>
        <p:spPr>
          <a:xfrm>
            <a:off x="6096000" y="1305256"/>
            <a:ext cx="5622514" cy="4355089"/>
          </a:xfrm>
        </p:spPr>
      </p:pic>
      <p:sp>
        <p:nvSpPr>
          <p:cNvPr id="7" name="Content Placeholder 2">
            <a:extLst>
              <a:ext uri="{FF2B5EF4-FFF2-40B4-BE49-F238E27FC236}">
                <a16:creationId xmlns:a16="http://schemas.microsoft.com/office/drawing/2014/main" id="{E49A887E-B8B4-2144-83E9-469DD5D89BB0}"/>
              </a:ext>
            </a:extLst>
          </p:cNvPr>
          <p:cNvSpPr txBox="1">
            <a:spLocks/>
          </p:cNvSpPr>
          <p:nvPr/>
        </p:nvSpPr>
        <p:spPr>
          <a:xfrm>
            <a:off x="473486" y="1197655"/>
            <a:ext cx="5622514" cy="408305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500"/>
              </a:spcBef>
              <a:buFont typeface="Segoe UI" panose="020B0502040204020203" pitchFamily="34" charset="0"/>
              <a:buChar char=" "/>
              <a:defRPr sz="1800" b="1" kern="1200">
                <a:solidFill>
                  <a:schemeClr val="accent1"/>
                </a:solidFill>
                <a:latin typeface="+mn-lt"/>
                <a:ea typeface="+mn-ea"/>
                <a:cs typeface="+mn-cs"/>
              </a:defRPr>
            </a:lvl1pPr>
            <a:lvl2pPr marL="65088" indent="-65088" algn="l" defTabSz="914400" rtl="0" eaLnBrk="1" latinLnBrk="0" hangingPunct="1">
              <a:lnSpc>
                <a:spcPct val="90000"/>
              </a:lnSpc>
              <a:spcBef>
                <a:spcPts val="1800"/>
              </a:spcBef>
              <a:spcAft>
                <a:spcPts val="600"/>
              </a:spcAft>
              <a:buFont typeface="Segoe UI" panose="020B0502040204020203" pitchFamily="34" charset="0"/>
              <a:buChar char=" "/>
              <a:defRPr sz="1600" kern="1200">
                <a:solidFill>
                  <a:schemeClr val="bg2">
                    <a:lumMod val="25000"/>
                  </a:schemeClr>
                </a:solidFill>
                <a:latin typeface="+mn-lt"/>
                <a:ea typeface="+mn-ea"/>
                <a:cs typeface="+mn-cs"/>
              </a:defRPr>
            </a:lvl2pPr>
            <a:lvl3pPr marL="571500" indent="-2286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bg2">
                    <a:lumMod val="25000"/>
                  </a:schemeClr>
                </a:solidFill>
                <a:latin typeface="+mn-lt"/>
                <a:ea typeface="+mn-ea"/>
                <a:cs typeface="+mn-cs"/>
              </a:defRPr>
            </a:lvl3pPr>
            <a:lvl4pPr marL="1093788" indent="-228600" algn="l" defTabSz="914400" rtl="0" eaLnBrk="1" latinLnBrk="0" hangingPunct="1">
              <a:lnSpc>
                <a:spcPct val="90000"/>
              </a:lnSpc>
              <a:spcBef>
                <a:spcPts val="500"/>
              </a:spcBef>
              <a:buFont typeface="Arial" panose="020B0604020202020204" pitchFamily="34" charset="0"/>
              <a:buChar char="•"/>
              <a:defRPr sz="1200" kern="1200">
                <a:solidFill>
                  <a:schemeClr val="bg2">
                    <a:lumMod val="25000"/>
                  </a:schemeClr>
                </a:solidFill>
                <a:latin typeface="+mn-lt"/>
                <a:ea typeface="+mn-ea"/>
                <a:cs typeface="+mn-cs"/>
              </a:defRPr>
            </a:lvl4pPr>
            <a:lvl5pPr marL="1093788" indent="-228600" algn="l" defTabSz="914400" rtl="0" eaLnBrk="1" latinLnBrk="0" hangingPunct="1">
              <a:lnSpc>
                <a:spcPct val="90000"/>
              </a:lnSpc>
              <a:spcBef>
                <a:spcPts val="500"/>
              </a:spcBef>
              <a:buFont typeface="Arial" panose="020B0604020202020204" pitchFamily="34" charset="0"/>
              <a:buChar char="•"/>
              <a:defRPr sz="12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itchFamily="2" charset="2"/>
              <a:buChar char="§"/>
            </a:pPr>
            <a:r>
              <a:rPr lang="en-US" sz="2400" b="0">
                <a:solidFill>
                  <a:schemeClr val="bg2">
                    <a:lumMod val="25000"/>
                  </a:schemeClr>
                </a:solidFill>
              </a:rPr>
              <a:t>Practical for user to specify mode constraint</a:t>
            </a:r>
          </a:p>
          <a:p>
            <a:pPr marL="342900" indent="-342900">
              <a:buFont typeface="Wingdings" pitchFamily="2" charset="2"/>
              <a:buChar char="§"/>
            </a:pPr>
            <a:r>
              <a:rPr lang="en-US" sz="2400" b="0">
                <a:solidFill>
                  <a:schemeClr val="bg2">
                    <a:lumMod val="25000"/>
                  </a:schemeClr>
                </a:solidFill>
              </a:rPr>
              <a:t> </a:t>
            </a:r>
          </a:p>
          <a:p>
            <a:pPr marL="342900" indent="-342900">
              <a:buFont typeface="Wingdings" pitchFamily="2" charset="2"/>
              <a:buChar char="§"/>
            </a:pPr>
            <a:endParaRPr lang="en-US" sz="2400" b="0">
              <a:solidFill>
                <a:schemeClr val="bg2">
                  <a:lumMod val="25000"/>
                </a:schemeClr>
              </a:solidFill>
            </a:endParaRPr>
          </a:p>
          <a:p>
            <a:pPr marL="342900" indent="-342900">
              <a:buFont typeface="Wingdings" pitchFamily="2" charset="2"/>
              <a:buChar char="§"/>
            </a:pPr>
            <a:r>
              <a:rPr lang="en-US" sz="2400" b="0">
                <a:solidFill>
                  <a:schemeClr val="bg2">
                    <a:lumMod val="25000"/>
                  </a:schemeClr>
                </a:solidFill>
              </a:rPr>
              <a:t>If MLE out of bound, the maximum will be “caught“ on the boundary. We can plug in mode constraint to the formula.</a:t>
            </a:r>
          </a:p>
          <a:p>
            <a:pPr marL="342900" indent="-342900">
              <a:buFont typeface="Wingdings" pitchFamily="2" charset="2"/>
              <a:buChar char="§"/>
            </a:pPr>
            <a:r>
              <a:rPr lang="en-US" sz="2400" b="0">
                <a:solidFill>
                  <a:schemeClr val="bg2">
                    <a:lumMod val="25000"/>
                  </a:schemeClr>
                </a:solidFill>
              </a:rPr>
              <a:t>Unfortunately, if mode is specified, the closed-form trick no longer works so we resort back to old method when imposing constraints.</a:t>
            </a:r>
          </a:p>
          <a:p>
            <a:endParaRPr lang="en-US" sz="2000"/>
          </a:p>
        </p:txBody>
      </p:sp>
      <p:sp>
        <p:nvSpPr>
          <p:cNvPr id="4" name="Slide Number Placeholder 3">
            <a:extLst>
              <a:ext uri="{FF2B5EF4-FFF2-40B4-BE49-F238E27FC236}">
                <a16:creationId xmlns:a16="http://schemas.microsoft.com/office/drawing/2014/main" id="{0FCA3476-998F-BF41-95A0-95551F4AF32C}"/>
              </a:ext>
            </a:extLst>
          </p:cNvPr>
          <p:cNvSpPr>
            <a:spLocks noGrp="1"/>
          </p:cNvSpPr>
          <p:nvPr>
            <p:ph type="sldNum" sz="quarter" idx="12"/>
          </p:nvPr>
        </p:nvSpPr>
        <p:spPr/>
        <p:txBody>
          <a:bodyPr/>
          <a:lstStyle/>
          <a:p>
            <a:fld id="{3342767F-C36F-43F3-A3EC-D3C6B44B9C04}" type="slidenum">
              <a:rPr lang="en-US" smtClean="0"/>
              <a:t>41</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0B9677E-AE20-FA4F-9BCD-455BDAB355C2}"/>
                  </a:ext>
                </a:extLst>
              </p:cNvPr>
              <p:cNvSpPr txBox="1"/>
              <p:nvPr/>
            </p:nvSpPr>
            <p:spPr>
              <a:xfrm>
                <a:off x="1028700" y="1935956"/>
                <a:ext cx="4714945" cy="75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𝑚</m:t>
                          </m:r>
                        </m:e>
                        <m:sub>
                          <m:r>
                            <a:rPr lang="en-US" sz="2400">
                              <a:latin typeface="Cambria Math" panose="02040503050406030204" pitchFamily="18" charset="0"/>
                            </a:rPr>
                            <m:t>𝑘</m:t>
                          </m:r>
                        </m:sub>
                      </m:sSub>
                      <m:r>
                        <a:rPr lang="en-US" sz="2400">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𝑎</m:t>
                              </m:r>
                            </m:e>
                            <m:sub>
                              <m:r>
                                <a:rPr lang="en-US" sz="2400">
                                  <a:latin typeface="Cambria Math" panose="02040503050406030204" pitchFamily="18" charset="0"/>
                                </a:rPr>
                                <m:t>𝑘</m:t>
                              </m:r>
                            </m:sub>
                          </m:sSub>
                          <m:r>
                            <a:rPr lang="en-US" sz="2400">
                              <a:latin typeface="Cambria Math" panose="02040503050406030204" pitchFamily="18" charset="0"/>
                            </a:rPr>
                            <m:t>−1</m:t>
                          </m:r>
                        </m:e>
                      </m:d>
                      <m:sSub>
                        <m:sSubPr>
                          <m:ctrlPr>
                            <a:rPr lang="en-US" sz="2400" i="1">
                              <a:latin typeface="Cambria Math" panose="02040503050406030204" pitchFamily="18" charset="0"/>
                            </a:rPr>
                          </m:ctrlPr>
                        </m:sSubPr>
                        <m:e>
                          <m:r>
                            <a:rPr lang="en-US" sz="2400">
                              <a:latin typeface="Cambria Math" panose="02040503050406030204" pitchFamily="18" charset="0"/>
                            </a:rPr>
                            <m:t>𝑏</m:t>
                          </m:r>
                        </m:e>
                        <m:sub>
                          <m:r>
                            <a:rPr lang="en-US" sz="2400">
                              <a:latin typeface="Cambria Math" panose="02040503050406030204" pitchFamily="18" charset="0"/>
                            </a:rPr>
                            <m:t>𝑘</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𝑎</m:t>
                          </m:r>
                        </m:e>
                        <m:sub>
                          <m:r>
                            <a:rPr lang="en-US" sz="2400">
                              <a:latin typeface="Cambria Math" panose="02040503050406030204" pitchFamily="18" charset="0"/>
                            </a:rPr>
                            <m:t>𝑘</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𝑚</m:t>
                          </m:r>
                        </m:e>
                        <m:sub>
                          <m:r>
                            <a:rPr lang="en-US" sz="2400">
                              <a:latin typeface="Cambria Math" panose="02040503050406030204" pitchFamily="18" charset="0"/>
                            </a:rPr>
                            <m:t>𝑘</m:t>
                          </m:r>
                        </m:sub>
                      </m:sSub>
                      <m:f>
                        <m:fPr>
                          <m:ctrlPr>
                            <a:rPr lang="en-US" sz="2400" i="1">
                              <a:latin typeface="Cambria Math" panose="02040503050406030204" pitchFamily="18" charset="0"/>
                            </a:rPr>
                          </m:ctrlPr>
                        </m:fPr>
                        <m:num>
                          <m:r>
                            <a:rPr lang="en-US" sz="2400">
                              <a:latin typeface="Cambria Math" panose="02040503050406030204" pitchFamily="18" charset="0"/>
                            </a:rPr>
                            <m:t>1</m:t>
                          </m:r>
                        </m:num>
                        <m:den>
                          <m:sSub>
                            <m:sSubPr>
                              <m:ctrlPr>
                                <a:rPr lang="en-US" sz="2400" i="1">
                                  <a:latin typeface="Cambria Math" panose="02040503050406030204" pitchFamily="18" charset="0"/>
                                </a:rPr>
                              </m:ctrlPr>
                            </m:sSubPr>
                            <m:e>
                              <m:r>
                                <a:rPr lang="en-US" sz="2400">
                                  <a:latin typeface="Cambria Math" panose="02040503050406030204" pitchFamily="18" charset="0"/>
                                </a:rPr>
                                <m:t>𝑏</m:t>
                              </m:r>
                            </m:e>
                            <m:sub>
                              <m:r>
                                <a:rPr lang="en-US" sz="2400">
                                  <a:latin typeface="Cambria Math" panose="02040503050406030204" pitchFamily="18" charset="0"/>
                                </a:rPr>
                                <m:t>𝑘</m:t>
                              </m:r>
                            </m:sub>
                          </m:sSub>
                        </m:den>
                      </m:f>
                      <m:r>
                        <a:rPr lang="en-US" sz="2400">
                          <a:latin typeface="Cambria Math" panose="02040503050406030204" pitchFamily="18" charset="0"/>
                        </a:rPr>
                        <m:t>+1</m:t>
                      </m:r>
                    </m:oMath>
                  </m:oMathPara>
                </a14:m>
                <a:endParaRPr lang="en-US" sz="2400"/>
              </a:p>
            </p:txBody>
          </p:sp>
        </mc:Choice>
        <mc:Fallback xmlns="">
          <p:sp>
            <p:nvSpPr>
              <p:cNvPr id="9" name="TextBox 8">
                <a:extLst>
                  <a:ext uri="{FF2B5EF4-FFF2-40B4-BE49-F238E27FC236}">
                    <a16:creationId xmlns:a16="http://schemas.microsoft.com/office/drawing/2014/main" id="{C0B9677E-AE20-FA4F-9BCD-455BDAB355C2}"/>
                  </a:ext>
                </a:extLst>
              </p:cNvPr>
              <p:cNvSpPr txBox="1">
                <a:spLocks noRot="1" noChangeAspect="1" noMove="1" noResize="1" noEditPoints="1" noAdjustHandles="1" noChangeArrowheads="1" noChangeShapeType="1" noTextEdit="1"/>
              </p:cNvSpPr>
              <p:nvPr/>
            </p:nvSpPr>
            <p:spPr>
              <a:xfrm>
                <a:off x="1028700" y="1935956"/>
                <a:ext cx="4714945" cy="756041"/>
              </a:xfrm>
              <a:prstGeom prst="rect">
                <a:avLst/>
              </a:prstGeom>
              <a:blipFill>
                <a:blip r:embed="rId3"/>
                <a:stretch>
                  <a:fillRect l="-538" r="-1075" b="-8197"/>
                </a:stretch>
              </a:blipFill>
            </p:spPr>
            <p:txBody>
              <a:bodyPr/>
              <a:lstStyle/>
              <a:p>
                <a:r>
                  <a:rPr lang="en-US">
                    <a:noFill/>
                  </a:rPr>
                  <a:t> </a:t>
                </a:r>
              </a:p>
            </p:txBody>
          </p:sp>
        </mc:Fallback>
      </mc:AlternateContent>
    </p:spTree>
    <p:extLst>
      <p:ext uri="{BB962C8B-B14F-4D97-AF65-F5344CB8AC3E}">
        <p14:creationId xmlns:p14="http://schemas.microsoft.com/office/powerpoint/2010/main" val="365195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1975-B4A9-4A68-83A1-D92657BFE80B}"/>
              </a:ext>
            </a:extLst>
          </p:cNvPr>
          <p:cNvSpPr>
            <a:spLocks noGrp="1"/>
          </p:cNvSpPr>
          <p:nvPr>
            <p:ph type="title"/>
          </p:nvPr>
        </p:nvSpPr>
        <p:spPr/>
        <p:txBody>
          <a:bodyPr/>
          <a:lstStyle/>
          <a:p>
            <a:r>
              <a:rPr lang="en-US"/>
              <a:t>Multiplexed imaging</a:t>
            </a:r>
          </a:p>
        </p:txBody>
      </p:sp>
      <p:sp>
        <p:nvSpPr>
          <p:cNvPr id="4" name="Content Placeholder 3">
            <a:extLst>
              <a:ext uri="{FF2B5EF4-FFF2-40B4-BE49-F238E27FC236}">
                <a16:creationId xmlns:a16="http://schemas.microsoft.com/office/drawing/2014/main" id="{6BE5F603-2B71-4C5E-8DBF-0F00C95C57E3}"/>
              </a:ext>
            </a:extLst>
          </p:cNvPr>
          <p:cNvSpPr>
            <a:spLocks noGrp="1"/>
          </p:cNvSpPr>
          <p:nvPr>
            <p:ph sz="quarter" idx="14"/>
          </p:nvPr>
        </p:nvSpPr>
        <p:spPr>
          <a:xfrm>
            <a:off x="6197600" y="998917"/>
            <a:ext cx="5753100" cy="3047627"/>
          </a:xfrm>
        </p:spPr>
        <p:txBody>
          <a:bodyPr>
            <a:normAutofit/>
          </a:bodyPr>
          <a:lstStyle/>
          <a:p>
            <a:pPr lvl="2"/>
            <a:endParaRPr lang="en-US" sz="2800" dirty="0"/>
          </a:p>
          <a:p>
            <a:pPr lvl="2"/>
            <a:r>
              <a:rPr lang="en-US" sz="2800" dirty="0"/>
              <a:t>Multiplexed immunofluorescence is microscopic imaging that contains up to 60 channels/markers of a single tissue sample</a:t>
            </a:r>
          </a:p>
          <a:p>
            <a:pPr lvl="2"/>
            <a:endParaRPr lang="en-US" sz="1800" dirty="0"/>
          </a:p>
          <a:p>
            <a:pPr lvl="2"/>
            <a:endParaRPr lang="en-US" sz="1800" dirty="0"/>
          </a:p>
          <a:p>
            <a:pPr marL="0" lvl="1" indent="0">
              <a:buNone/>
            </a:pPr>
            <a:endParaRPr lang="en-US" sz="2000" dirty="0"/>
          </a:p>
          <a:p>
            <a:pPr lvl="1"/>
            <a:endParaRPr lang="en-US" sz="2000" dirty="0"/>
          </a:p>
        </p:txBody>
      </p:sp>
      <p:pic>
        <p:nvPicPr>
          <p:cNvPr id="6" name="Picture 5" descr="A screenshot of a cell phone&#10;&#10;Description automatically generated">
            <a:extLst>
              <a:ext uri="{FF2B5EF4-FFF2-40B4-BE49-F238E27FC236}">
                <a16:creationId xmlns:a16="http://schemas.microsoft.com/office/drawing/2014/main" id="{4D091C7F-ADDC-A34E-945F-518667DFB6D2}"/>
              </a:ext>
            </a:extLst>
          </p:cNvPr>
          <p:cNvPicPr>
            <a:picLocks noChangeAspect="1"/>
          </p:cNvPicPr>
          <p:nvPr/>
        </p:nvPicPr>
        <p:blipFill>
          <a:blip r:embed="rId2"/>
          <a:stretch>
            <a:fillRect/>
          </a:stretch>
        </p:blipFill>
        <p:spPr>
          <a:xfrm>
            <a:off x="336360" y="1465636"/>
            <a:ext cx="6082536" cy="2114190"/>
          </a:xfrm>
          <a:prstGeom prst="rect">
            <a:avLst/>
          </a:prstGeom>
        </p:spPr>
      </p:pic>
      <p:sp>
        <p:nvSpPr>
          <p:cNvPr id="3" name="Slide Number Placeholder 2">
            <a:extLst>
              <a:ext uri="{FF2B5EF4-FFF2-40B4-BE49-F238E27FC236}">
                <a16:creationId xmlns:a16="http://schemas.microsoft.com/office/drawing/2014/main" id="{C634B1DB-7600-9C4C-BEE3-978B0841CFE4}"/>
              </a:ext>
            </a:extLst>
          </p:cNvPr>
          <p:cNvSpPr>
            <a:spLocks noGrp="1"/>
          </p:cNvSpPr>
          <p:nvPr>
            <p:ph type="sldNum" sz="quarter" idx="12"/>
          </p:nvPr>
        </p:nvSpPr>
        <p:spPr/>
        <p:txBody>
          <a:bodyPr/>
          <a:lstStyle/>
          <a:p>
            <a:fld id="{3342767F-C36F-43F3-A3EC-D3C6B44B9C04}" type="slidenum">
              <a:rPr lang="en-US" smtClean="0"/>
              <a:t>5</a:t>
            </a:fld>
            <a:endParaRPr lang="en-US"/>
          </a:p>
        </p:txBody>
      </p:sp>
      <p:sp>
        <p:nvSpPr>
          <p:cNvPr id="5" name="TextBox 4">
            <a:extLst>
              <a:ext uri="{FF2B5EF4-FFF2-40B4-BE49-F238E27FC236}">
                <a16:creationId xmlns:a16="http://schemas.microsoft.com/office/drawing/2014/main" id="{82C6D255-AFFE-5C0A-3DBE-7752B7A84F98}"/>
              </a:ext>
            </a:extLst>
          </p:cNvPr>
          <p:cNvSpPr txBox="1"/>
          <p:nvPr/>
        </p:nvSpPr>
        <p:spPr>
          <a:xfrm>
            <a:off x="596900" y="3860800"/>
            <a:ext cx="10756900" cy="1596847"/>
          </a:xfrm>
          <a:prstGeom prst="rect">
            <a:avLst/>
          </a:prstGeom>
          <a:noFill/>
        </p:spPr>
        <p:txBody>
          <a:bodyPr wrap="square" rtlCol="0">
            <a:spAutoFit/>
          </a:bodyPr>
          <a:lstStyle/>
          <a:p>
            <a:pPr marL="571500" marR="0" lvl="2" indent="-228600" algn="l" defTabSz="914400" rtl="0" eaLnBrk="1" fontAlgn="auto" latinLnBrk="0" hangingPunct="1">
              <a:lnSpc>
                <a:spcPct val="90000"/>
              </a:lnSpc>
              <a:spcBef>
                <a:spcPts val="500"/>
              </a:spcBef>
              <a:spcAft>
                <a:spcPts val="0"/>
              </a:spcAft>
              <a:buClr>
                <a:srgbClr val="4472C4"/>
              </a:buClr>
              <a:buSzTx/>
              <a:buFont typeface="Wingdings" panose="05000000000000000000" pitchFamily="2" charset="2"/>
              <a:buChar char="§"/>
              <a:tabLst/>
              <a:defRPr/>
            </a:pPr>
            <a:r>
              <a:rPr kumimoji="0" lang="en-US" sz="2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Stained by different fluorescent materials to target particular proteins (e.g. CD4, CD8, DAPI)</a:t>
            </a:r>
          </a:p>
          <a:p>
            <a:pPr marL="571500" marR="0" lvl="2" indent="-228600" algn="l" defTabSz="914400" rtl="0" eaLnBrk="1" fontAlgn="auto" latinLnBrk="0" hangingPunct="1">
              <a:lnSpc>
                <a:spcPct val="90000"/>
              </a:lnSpc>
              <a:spcBef>
                <a:spcPts val="500"/>
              </a:spcBef>
              <a:spcAft>
                <a:spcPts val="0"/>
              </a:spcAft>
              <a:buClr>
                <a:srgbClr val="4472C4"/>
              </a:buClr>
              <a:buSzTx/>
              <a:buFont typeface="Wingdings" panose="05000000000000000000" pitchFamily="2" charset="2"/>
              <a:buChar char="§"/>
              <a:tabLst/>
              <a:defRPr/>
            </a:pPr>
            <a:r>
              <a:rPr kumimoji="0" lang="en-US" sz="2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Machine learning used to segment individual cells</a:t>
            </a:r>
          </a:p>
          <a:p>
            <a:endParaRPr lang="en-US" dirty="0"/>
          </a:p>
        </p:txBody>
      </p:sp>
    </p:spTree>
    <p:extLst>
      <p:ext uri="{BB962C8B-B14F-4D97-AF65-F5344CB8AC3E}">
        <p14:creationId xmlns:p14="http://schemas.microsoft.com/office/powerpoint/2010/main" val="1553551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1881-34DC-7172-ACEB-398A85B0E2D7}"/>
              </a:ext>
            </a:extLst>
          </p:cNvPr>
          <p:cNvSpPr>
            <a:spLocks noGrp="1"/>
          </p:cNvSpPr>
          <p:nvPr>
            <p:ph type="title"/>
          </p:nvPr>
        </p:nvSpPr>
        <p:spPr>
          <a:xfrm>
            <a:off x="838200" y="-12700"/>
            <a:ext cx="10515600" cy="1325563"/>
          </a:xfrm>
        </p:spPr>
        <p:txBody>
          <a:bodyPr/>
          <a:lstStyle/>
          <a:p>
            <a:r>
              <a:rPr lang="en-US" dirty="0"/>
              <a:t>Data Structure</a:t>
            </a:r>
          </a:p>
        </p:txBody>
      </p:sp>
      <p:pic>
        <p:nvPicPr>
          <p:cNvPr id="6" name="Content Placeholder 5" descr="A diagram of cell division&#10;&#10;Description automatically generated">
            <a:extLst>
              <a:ext uri="{FF2B5EF4-FFF2-40B4-BE49-F238E27FC236}">
                <a16:creationId xmlns:a16="http://schemas.microsoft.com/office/drawing/2014/main" id="{017B9DEF-0F52-861D-EA9A-7B35D02149CD}"/>
              </a:ext>
            </a:extLst>
          </p:cNvPr>
          <p:cNvPicPr>
            <a:picLocks noGrp="1" noChangeAspect="1"/>
          </p:cNvPicPr>
          <p:nvPr>
            <p:ph idx="1"/>
          </p:nvPr>
        </p:nvPicPr>
        <p:blipFill>
          <a:blip r:embed="rId2"/>
          <a:stretch>
            <a:fillRect/>
          </a:stretch>
        </p:blipFill>
        <p:spPr>
          <a:xfrm>
            <a:off x="1243188" y="1063624"/>
            <a:ext cx="8765824" cy="4930776"/>
          </a:xfrm>
        </p:spPr>
      </p:pic>
      <p:sp>
        <p:nvSpPr>
          <p:cNvPr id="4" name="Slide Number Placeholder 3">
            <a:extLst>
              <a:ext uri="{FF2B5EF4-FFF2-40B4-BE49-F238E27FC236}">
                <a16:creationId xmlns:a16="http://schemas.microsoft.com/office/drawing/2014/main" id="{8015F306-2A4B-E18C-D1F7-142A699EB7F2}"/>
              </a:ext>
            </a:extLst>
          </p:cNvPr>
          <p:cNvSpPr>
            <a:spLocks noGrp="1"/>
          </p:cNvSpPr>
          <p:nvPr>
            <p:ph type="sldNum" sz="quarter" idx="12"/>
          </p:nvPr>
        </p:nvSpPr>
        <p:spPr/>
        <p:txBody>
          <a:bodyPr/>
          <a:lstStyle/>
          <a:p>
            <a:fld id="{432B1062-8B11-6348-831A-4A0BC9C55C11}" type="slidenum">
              <a:rPr lang="en-US" smtClean="0"/>
              <a:t>6</a:t>
            </a:fld>
            <a:endParaRPr lang="en-US"/>
          </a:p>
        </p:txBody>
      </p:sp>
    </p:spTree>
    <p:extLst>
      <p:ext uri="{BB962C8B-B14F-4D97-AF65-F5344CB8AC3E}">
        <p14:creationId xmlns:p14="http://schemas.microsoft.com/office/powerpoint/2010/main" val="114612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6E4CE5E-0323-974B-B5F0-4310E6170466}"/>
              </a:ext>
            </a:extLst>
          </p:cNvPr>
          <p:cNvSpPr txBox="1"/>
          <p:nvPr/>
        </p:nvSpPr>
        <p:spPr>
          <a:xfrm>
            <a:off x="300377" y="5286828"/>
            <a:ext cx="6277656" cy="369332"/>
          </a:xfrm>
          <a:prstGeom prst="rect">
            <a:avLst/>
          </a:prstGeom>
          <a:noFill/>
        </p:spPr>
        <p:txBody>
          <a:bodyPr wrap="square" rtlCol="0">
            <a:spAutoFit/>
          </a:bodyPr>
          <a:lstStyle/>
          <a:p>
            <a:r>
              <a:rPr lang="en-US"/>
              <a:t>       Na K ATPase          SOX9 	        Collagen           	CD3D</a:t>
            </a:r>
          </a:p>
        </p:txBody>
      </p:sp>
      <p:sp>
        <p:nvSpPr>
          <p:cNvPr id="2" name="Title 1">
            <a:extLst>
              <a:ext uri="{FF2B5EF4-FFF2-40B4-BE49-F238E27FC236}">
                <a16:creationId xmlns:a16="http://schemas.microsoft.com/office/drawing/2014/main" id="{A7501975-B4A9-4A68-83A1-D92657BFE80B}"/>
              </a:ext>
            </a:extLst>
          </p:cNvPr>
          <p:cNvSpPr>
            <a:spLocks noGrp="1"/>
          </p:cNvSpPr>
          <p:nvPr>
            <p:ph type="title"/>
          </p:nvPr>
        </p:nvSpPr>
        <p:spPr>
          <a:xfrm>
            <a:off x="838200" y="365126"/>
            <a:ext cx="10515600" cy="992188"/>
          </a:xfrm>
        </p:spPr>
        <p:txBody>
          <a:bodyPr/>
          <a:lstStyle/>
          <a:p>
            <a:r>
              <a:rPr lang="en-US" dirty="0"/>
              <a:t>Goals of </a:t>
            </a:r>
            <a:r>
              <a:rPr lang="en-US" dirty="0" err="1"/>
              <a:t>mIF</a:t>
            </a:r>
            <a:r>
              <a:rPr lang="en-US" dirty="0"/>
              <a:t> analysis</a:t>
            </a:r>
          </a:p>
        </p:txBody>
      </p:sp>
      <p:sp>
        <p:nvSpPr>
          <p:cNvPr id="4" name="Content Placeholder 3">
            <a:extLst>
              <a:ext uri="{FF2B5EF4-FFF2-40B4-BE49-F238E27FC236}">
                <a16:creationId xmlns:a16="http://schemas.microsoft.com/office/drawing/2014/main" id="{6BE5F603-2B71-4C5E-8DBF-0F00C95C57E3}"/>
              </a:ext>
            </a:extLst>
          </p:cNvPr>
          <p:cNvSpPr>
            <a:spLocks noGrp="1"/>
          </p:cNvSpPr>
          <p:nvPr>
            <p:ph sz="quarter" idx="14"/>
          </p:nvPr>
        </p:nvSpPr>
        <p:spPr>
          <a:xfrm>
            <a:off x="6099265" y="1357314"/>
            <a:ext cx="6112391" cy="4370387"/>
          </a:xfrm>
        </p:spPr>
        <p:txBody>
          <a:bodyPr>
            <a:normAutofit/>
          </a:bodyPr>
          <a:lstStyle/>
          <a:p>
            <a:pPr lvl="2"/>
            <a:r>
              <a:rPr lang="en-US" sz="2800" dirty="0"/>
              <a:t>Markers are used to define cell types</a:t>
            </a:r>
          </a:p>
          <a:p>
            <a:pPr lvl="3"/>
            <a:r>
              <a:rPr lang="en-US" sz="2600" dirty="0"/>
              <a:t>e.g. CD3 are generally in T-cells.</a:t>
            </a:r>
          </a:p>
          <a:p>
            <a:pPr lvl="2"/>
            <a:r>
              <a:rPr lang="en-US" sz="2800" dirty="0"/>
              <a:t>Goal of Colon MAP data is to identify spatial features associated with tumor heterogeneity.</a:t>
            </a:r>
          </a:p>
          <a:p>
            <a:pPr lvl="2"/>
            <a:r>
              <a:rPr lang="en-US" sz="2800" b="1" dirty="0"/>
              <a:t>Next Step: Cell phenotyping </a:t>
            </a:r>
          </a:p>
          <a:p>
            <a:pPr lvl="3"/>
            <a:r>
              <a:rPr lang="en-US" sz="2600" b="1" dirty="0"/>
              <a:t>critical preprocessing step for single-cell data.</a:t>
            </a:r>
            <a:endParaRPr lang="en-US" sz="1600" b="1" dirty="0"/>
          </a:p>
          <a:p>
            <a:pPr marL="0" lvl="1" indent="0">
              <a:buNone/>
            </a:pPr>
            <a:endParaRPr lang="en-US" dirty="0"/>
          </a:p>
          <a:p>
            <a:pPr lvl="1"/>
            <a:endParaRPr lang="en-US" dirty="0"/>
          </a:p>
        </p:txBody>
      </p:sp>
      <p:sp>
        <p:nvSpPr>
          <p:cNvPr id="3" name="Slide Number Placeholder 2">
            <a:extLst>
              <a:ext uri="{FF2B5EF4-FFF2-40B4-BE49-F238E27FC236}">
                <a16:creationId xmlns:a16="http://schemas.microsoft.com/office/drawing/2014/main" id="{7AF1C05F-8DC3-0745-BA5E-6229F6940687}"/>
              </a:ext>
            </a:extLst>
          </p:cNvPr>
          <p:cNvSpPr>
            <a:spLocks noGrp="1"/>
          </p:cNvSpPr>
          <p:nvPr>
            <p:ph type="sldNum" sz="quarter" idx="12"/>
          </p:nvPr>
        </p:nvSpPr>
        <p:spPr/>
        <p:txBody>
          <a:bodyPr/>
          <a:lstStyle/>
          <a:p>
            <a:fld id="{3342767F-C36F-43F3-A3EC-D3C6B44B9C04}" type="slidenum">
              <a:rPr lang="en-US" smtClean="0"/>
              <a:t>7</a:t>
            </a:fld>
            <a:endParaRPr lang="en-US"/>
          </a:p>
        </p:txBody>
      </p:sp>
      <p:sp>
        <p:nvSpPr>
          <p:cNvPr id="6" name="Rectangle 5">
            <a:extLst>
              <a:ext uri="{FF2B5EF4-FFF2-40B4-BE49-F238E27FC236}">
                <a16:creationId xmlns:a16="http://schemas.microsoft.com/office/drawing/2014/main" id="{ACC0BFF9-2A75-274D-B922-12163E112877}"/>
              </a:ext>
            </a:extLst>
          </p:cNvPr>
          <p:cNvSpPr/>
          <p:nvPr/>
        </p:nvSpPr>
        <p:spPr>
          <a:xfrm>
            <a:off x="466725" y="5384975"/>
            <a:ext cx="180975" cy="1730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F7D8B4-9A7C-C64B-AC96-91807A9FE1D7}"/>
              </a:ext>
            </a:extLst>
          </p:cNvPr>
          <p:cNvSpPr/>
          <p:nvPr/>
        </p:nvSpPr>
        <p:spPr>
          <a:xfrm>
            <a:off x="3343955" y="5389373"/>
            <a:ext cx="180975" cy="173037"/>
          </a:xfrm>
          <a:prstGeom prst="rect">
            <a:avLst/>
          </a:prstGeom>
          <a:solidFill>
            <a:srgbClr val="1A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7D52F7B-C593-F345-B1B9-5EFBA0EC39AC}"/>
              </a:ext>
            </a:extLst>
          </p:cNvPr>
          <p:cNvSpPr/>
          <p:nvPr/>
        </p:nvSpPr>
        <p:spPr>
          <a:xfrm>
            <a:off x="2200276" y="5397572"/>
            <a:ext cx="180975" cy="173037"/>
          </a:xfrm>
          <a:prstGeom prst="rect">
            <a:avLst/>
          </a:prstGeom>
          <a:solidFill>
            <a:srgbClr val="00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4095E68-BE11-494C-A558-B157C04B937B}"/>
              </a:ext>
            </a:extLst>
          </p:cNvPr>
          <p:cNvPicPr>
            <a:picLocks noChangeAspect="1"/>
          </p:cNvPicPr>
          <p:nvPr/>
        </p:nvPicPr>
        <p:blipFill>
          <a:blip r:embed="rId3"/>
          <a:stretch>
            <a:fillRect/>
          </a:stretch>
        </p:blipFill>
        <p:spPr>
          <a:xfrm>
            <a:off x="273282" y="1337661"/>
            <a:ext cx="6112391" cy="3849757"/>
          </a:xfrm>
          <a:prstGeom prst="rect">
            <a:avLst/>
          </a:prstGeom>
        </p:spPr>
      </p:pic>
      <p:sp>
        <p:nvSpPr>
          <p:cNvPr id="12" name="Rectangle 11">
            <a:extLst>
              <a:ext uri="{FF2B5EF4-FFF2-40B4-BE49-F238E27FC236}">
                <a16:creationId xmlns:a16="http://schemas.microsoft.com/office/drawing/2014/main" id="{05EC9607-68B1-9E42-842D-E21ECA1C518F}"/>
              </a:ext>
            </a:extLst>
          </p:cNvPr>
          <p:cNvSpPr/>
          <p:nvPr/>
        </p:nvSpPr>
        <p:spPr>
          <a:xfrm>
            <a:off x="4733910" y="5354107"/>
            <a:ext cx="180975" cy="216502"/>
          </a:xfrm>
          <a:prstGeom prst="rect">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94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64F0DC-0555-83D2-0116-98FFF87F16FD}"/>
              </a:ext>
            </a:extLst>
          </p:cNvPr>
          <p:cNvPicPr>
            <a:picLocks noChangeAspect="1"/>
          </p:cNvPicPr>
          <p:nvPr/>
        </p:nvPicPr>
        <p:blipFill>
          <a:blip r:embed="rId2"/>
          <a:stretch>
            <a:fillRect/>
          </a:stretch>
        </p:blipFill>
        <p:spPr>
          <a:xfrm>
            <a:off x="2619208" y="335492"/>
            <a:ext cx="9290384" cy="5681887"/>
          </a:xfrm>
          <a:prstGeom prst="rect">
            <a:avLst/>
          </a:prstGeom>
        </p:spPr>
      </p:pic>
      <p:sp>
        <p:nvSpPr>
          <p:cNvPr id="5" name="Title 4">
            <a:extLst>
              <a:ext uri="{FF2B5EF4-FFF2-40B4-BE49-F238E27FC236}">
                <a16:creationId xmlns:a16="http://schemas.microsoft.com/office/drawing/2014/main" id="{1E05C8A0-D2BD-A712-FF41-05FB1F012651}"/>
              </a:ext>
            </a:extLst>
          </p:cNvPr>
          <p:cNvSpPr>
            <a:spLocks noGrp="1"/>
          </p:cNvSpPr>
          <p:nvPr>
            <p:ph type="title"/>
          </p:nvPr>
        </p:nvSpPr>
        <p:spPr>
          <a:xfrm>
            <a:off x="127000" y="-20108"/>
            <a:ext cx="10515600" cy="1325563"/>
          </a:xfrm>
        </p:spPr>
        <p:txBody>
          <a:bodyPr/>
          <a:lstStyle/>
          <a:p>
            <a:r>
              <a:rPr lang="en-US" dirty="0"/>
              <a:t>Phenotype from marker</a:t>
            </a:r>
          </a:p>
        </p:txBody>
      </p:sp>
      <p:sp>
        <p:nvSpPr>
          <p:cNvPr id="2" name="Slide Number Placeholder 1">
            <a:extLst>
              <a:ext uri="{FF2B5EF4-FFF2-40B4-BE49-F238E27FC236}">
                <a16:creationId xmlns:a16="http://schemas.microsoft.com/office/drawing/2014/main" id="{060D7C73-7329-A76F-43CE-5730A0EFAF86}"/>
              </a:ext>
            </a:extLst>
          </p:cNvPr>
          <p:cNvSpPr>
            <a:spLocks noGrp="1"/>
          </p:cNvSpPr>
          <p:nvPr>
            <p:ph type="sldNum" sz="quarter" idx="12"/>
          </p:nvPr>
        </p:nvSpPr>
        <p:spPr/>
        <p:txBody>
          <a:bodyPr/>
          <a:lstStyle/>
          <a:p>
            <a:fld id="{432B1062-8B11-6348-831A-4A0BC9C55C11}" type="slidenum">
              <a:rPr lang="en-US" smtClean="0"/>
              <a:t>8</a:t>
            </a:fld>
            <a:endParaRPr lang="en-US"/>
          </a:p>
        </p:txBody>
      </p:sp>
    </p:spTree>
    <p:extLst>
      <p:ext uri="{BB962C8B-B14F-4D97-AF65-F5344CB8AC3E}">
        <p14:creationId xmlns:p14="http://schemas.microsoft.com/office/powerpoint/2010/main" val="37810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CF61-78C5-9F4F-945D-7A4EA97B1A35}"/>
              </a:ext>
            </a:extLst>
          </p:cNvPr>
          <p:cNvSpPr>
            <a:spLocks noGrp="1"/>
          </p:cNvSpPr>
          <p:nvPr>
            <p:ph type="title"/>
          </p:nvPr>
        </p:nvSpPr>
        <p:spPr>
          <a:xfrm>
            <a:off x="298352" y="0"/>
            <a:ext cx="10515600" cy="1325563"/>
          </a:xfrm>
        </p:spPr>
        <p:txBody>
          <a:bodyPr/>
          <a:lstStyle/>
          <a:p>
            <a:r>
              <a:rPr lang="en-US"/>
              <a:t>Existing methods for cell phenotyping</a:t>
            </a:r>
          </a:p>
        </p:txBody>
      </p:sp>
      <p:sp>
        <p:nvSpPr>
          <p:cNvPr id="3" name="Content Placeholder 2">
            <a:extLst>
              <a:ext uri="{FF2B5EF4-FFF2-40B4-BE49-F238E27FC236}">
                <a16:creationId xmlns:a16="http://schemas.microsoft.com/office/drawing/2014/main" id="{4F594918-B976-884A-99B0-3C38728EDA74}"/>
              </a:ext>
            </a:extLst>
          </p:cNvPr>
          <p:cNvSpPr>
            <a:spLocks noGrp="1"/>
          </p:cNvSpPr>
          <p:nvPr>
            <p:ph idx="1"/>
          </p:nvPr>
        </p:nvSpPr>
        <p:spPr>
          <a:noFill/>
          <a:ln>
            <a:noFill/>
          </a:ln>
        </p:spPr>
        <p:style>
          <a:lnRef idx="0">
            <a:scrgbClr r="0" g="0" b="0"/>
          </a:lnRef>
          <a:fillRef idx="0">
            <a:scrgbClr r="0" g="0" b="0"/>
          </a:fillRef>
          <a:effectRef idx="0">
            <a:scrgbClr r="0" g="0" b="0"/>
          </a:effectRef>
          <a:fontRef idx="minor">
            <a:schemeClr val="dk1"/>
          </a:fontRef>
        </p:style>
        <p:txBody>
          <a:bodyPr/>
          <a:lstStyle/>
          <a:p>
            <a:endParaRPr lang="en-US"/>
          </a:p>
          <a:p>
            <a:endParaRPr lang="en-US"/>
          </a:p>
        </p:txBody>
      </p:sp>
      <p:sp>
        <p:nvSpPr>
          <p:cNvPr id="4" name="Slide Number Placeholder 3">
            <a:extLst>
              <a:ext uri="{FF2B5EF4-FFF2-40B4-BE49-F238E27FC236}">
                <a16:creationId xmlns:a16="http://schemas.microsoft.com/office/drawing/2014/main" id="{B77D662A-E5BD-8045-99AE-A0D9BBA5AAF5}"/>
              </a:ext>
            </a:extLst>
          </p:cNvPr>
          <p:cNvSpPr>
            <a:spLocks noGrp="1"/>
          </p:cNvSpPr>
          <p:nvPr>
            <p:ph type="sldNum" sz="quarter" idx="12"/>
          </p:nvPr>
        </p:nvSpPr>
        <p:spPr/>
        <p:txBody>
          <a:bodyPr/>
          <a:lstStyle/>
          <a:p>
            <a:fld id="{432B1062-8B11-6348-831A-4A0BC9C55C11}" type="slidenum">
              <a:rPr lang="en-US" smtClean="0"/>
              <a:t>9</a:t>
            </a:fld>
            <a:endParaRPr lang="en-US"/>
          </a:p>
        </p:txBody>
      </p:sp>
      <p:graphicFrame>
        <p:nvGraphicFramePr>
          <p:cNvPr id="7" name="Table 7">
            <a:extLst>
              <a:ext uri="{FF2B5EF4-FFF2-40B4-BE49-F238E27FC236}">
                <a16:creationId xmlns:a16="http://schemas.microsoft.com/office/drawing/2014/main" id="{5F9120B0-4E6A-494F-8C6E-1A6E8E26BABF}"/>
              </a:ext>
            </a:extLst>
          </p:cNvPr>
          <p:cNvGraphicFramePr>
            <a:graphicFrameLocks noGrp="1"/>
          </p:cNvGraphicFramePr>
          <p:nvPr>
            <p:extLst>
              <p:ext uri="{D42A27DB-BD31-4B8C-83A1-F6EECF244321}">
                <p14:modId xmlns:p14="http://schemas.microsoft.com/office/powerpoint/2010/main" val="4217112684"/>
              </p:ext>
            </p:extLst>
          </p:nvPr>
        </p:nvGraphicFramePr>
        <p:xfrm>
          <a:off x="298352" y="1931105"/>
          <a:ext cx="7187536" cy="2995789"/>
        </p:xfrm>
        <a:graphic>
          <a:graphicData uri="http://schemas.openxmlformats.org/drawingml/2006/table">
            <a:tbl>
              <a:tblPr firstRow="1" bandRow="1">
                <a:tableStyleId>{8799B23B-EC83-4686-B30A-512413B5E67A}</a:tableStyleId>
              </a:tblPr>
              <a:tblGrid>
                <a:gridCol w="1970190">
                  <a:extLst>
                    <a:ext uri="{9D8B030D-6E8A-4147-A177-3AD203B41FA5}">
                      <a16:colId xmlns:a16="http://schemas.microsoft.com/office/drawing/2014/main" val="3699129986"/>
                    </a:ext>
                  </a:extLst>
                </a:gridCol>
                <a:gridCol w="2218114">
                  <a:extLst>
                    <a:ext uri="{9D8B030D-6E8A-4147-A177-3AD203B41FA5}">
                      <a16:colId xmlns:a16="http://schemas.microsoft.com/office/drawing/2014/main" val="1639410212"/>
                    </a:ext>
                  </a:extLst>
                </a:gridCol>
                <a:gridCol w="2999232">
                  <a:extLst>
                    <a:ext uri="{9D8B030D-6E8A-4147-A177-3AD203B41FA5}">
                      <a16:colId xmlns:a16="http://schemas.microsoft.com/office/drawing/2014/main" val="1477666296"/>
                    </a:ext>
                  </a:extLst>
                </a:gridCol>
              </a:tblGrid>
              <a:tr h="526909">
                <a:tc>
                  <a:txBody>
                    <a:bodyPr/>
                    <a:lstStyle/>
                    <a:p>
                      <a:r>
                        <a:rPr lang="en-US" sz="2400"/>
                        <a:t>Methods</a:t>
                      </a:r>
                    </a:p>
                  </a:txBody>
                  <a:tcPr/>
                </a:tc>
                <a:tc>
                  <a:txBody>
                    <a:bodyPr/>
                    <a:lstStyle/>
                    <a:p>
                      <a:r>
                        <a:rPr lang="en-US" sz="2400"/>
                        <a:t>Pros</a:t>
                      </a:r>
                    </a:p>
                  </a:txBody>
                  <a:tcPr/>
                </a:tc>
                <a:tc>
                  <a:txBody>
                    <a:bodyPr/>
                    <a:lstStyle/>
                    <a:p>
                      <a:r>
                        <a:rPr lang="en-US" sz="2400"/>
                        <a:t>Cons</a:t>
                      </a:r>
                    </a:p>
                  </a:txBody>
                  <a:tcPr/>
                </a:tc>
                <a:extLst>
                  <a:ext uri="{0D108BD9-81ED-4DB2-BD59-A6C34878D82A}">
                    <a16:rowId xmlns:a16="http://schemas.microsoft.com/office/drawing/2014/main" val="988559638"/>
                  </a:ext>
                </a:extLst>
              </a:tr>
              <a:tr h="781467">
                <a:tc>
                  <a:txBody>
                    <a:bodyPr/>
                    <a:lstStyle/>
                    <a:p>
                      <a:r>
                        <a:rPr lang="en-US" sz="2400"/>
                        <a:t>Unsupervised Clustering</a:t>
                      </a:r>
                    </a:p>
                  </a:txBody>
                  <a:tcPr/>
                </a:tc>
                <a:tc>
                  <a:txBody>
                    <a:bodyPr/>
                    <a:lstStyle/>
                    <a:p>
                      <a:r>
                        <a:rPr lang="en-US" sz="2400" dirty="0"/>
                        <a:t>Well developed,</a:t>
                      </a:r>
                    </a:p>
                    <a:p>
                      <a:r>
                        <a:rPr lang="en-US" sz="2400" dirty="0"/>
                        <a:t>Easy to use</a:t>
                      </a:r>
                    </a:p>
                  </a:txBody>
                  <a:tcPr/>
                </a:tc>
                <a:tc>
                  <a:txBody>
                    <a:bodyPr/>
                    <a:lstStyle/>
                    <a:p>
                      <a:r>
                        <a:rPr lang="en-US" sz="2400" dirty="0"/>
                        <a:t>Hard to interpret, manually intensive</a:t>
                      </a:r>
                    </a:p>
                  </a:txBody>
                  <a:tcPr/>
                </a:tc>
                <a:extLst>
                  <a:ext uri="{0D108BD9-81ED-4DB2-BD59-A6C34878D82A}">
                    <a16:rowId xmlns:a16="http://schemas.microsoft.com/office/drawing/2014/main" val="2583872591"/>
                  </a:ext>
                </a:extLst>
              </a:tr>
              <a:tr h="800958">
                <a:tc>
                  <a:txBody>
                    <a:bodyPr/>
                    <a:lstStyle/>
                    <a:p>
                      <a:r>
                        <a:rPr lang="en-US" sz="2400"/>
                        <a:t>Manual Marker Gating</a:t>
                      </a:r>
                    </a:p>
                  </a:txBody>
                  <a:tcPr/>
                </a:tc>
                <a:tc>
                  <a:txBody>
                    <a:bodyPr/>
                    <a:lstStyle/>
                    <a:p>
                      <a:r>
                        <a:rPr lang="en-US" sz="2400" dirty="0"/>
                        <a:t>Easy to understand</a:t>
                      </a:r>
                    </a:p>
                  </a:txBody>
                  <a:tcPr/>
                </a:tc>
                <a:tc>
                  <a:txBody>
                    <a:bodyPr/>
                    <a:lstStyle/>
                    <a:p>
                      <a:r>
                        <a:rPr lang="en-US" sz="2400" dirty="0"/>
                        <a:t>Subjective, </a:t>
                      </a:r>
                      <a:r>
                        <a:rPr lang="en-US" sz="2400" b="1" dirty="0"/>
                        <a:t>manually intensive</a:t>
                      </a:r>
                    </a:p>
                  </a:txBody>
                  <a:tcPr/>
                </a:tc>
                <a:extLst>
                  <a:ext uri="{0D108BD9-81ED-4DB2-BD59-A6C34878D82A}">
                    <a16:rowId xmlns:a16="http://schemas.microsoft.com/office/drawing/2014/main" val="2664391734"/>
                  </a:ext>
                </a:extLst>
              </a:tr>
              <a:tr h="774598">
                <a:tc>
                  <a:txBody>
                    <a:bodyPr/>
                    <a:lstStyle/>
                    <a:p>
                      <a:r>
                        <a:rPr lang="en-US" sz="2400" dirty="0"/>
                        <a:t>Supervised algorithms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Easy to implement</a:t>
                      </a:r>
                    </a:p>
                  </a:txBody>
                  <a:tcPr/>
                </a:tc>
                <a:tc>
                  <a:txBody>
                    <a:bodyPr/>
                    <a:lstStyle/>
                    <a:p>
                      <a:r>
                        <a:rPr lang="en-US" sz="2400" dirty="0"/>
                        <a:t>Hard to evaluate, </a:t>
                      </a:r>
                      <a:r>
                        <a:rPr lang="en-US" sz="2400" b="1" dirty="0"/>
                        <a:t>Requires ground truth</a:t>
                      </a:r>
                    </a:p>
                  </a:txBody>
                  <a:tcPr/>
                </a:tc>
                <a:extLst>
                  <a:ext uri="{0D108BD9-81ED-4DB2-BD59-A6C34878D82A}">
                    <a16:rowId xmlns:a16="http://schemas.microsoft.com/office/drawing/2014/main" val="2004980684"/>
                  </a:ext>
                </a:extLst>
              </a:tr>
            </a:tbl>
          </a:graphicData>
        </a:graphic>
      </p:graphicFrame>
      <p:pic>
        <p:nvPicPr>
          <p:cNvPr id="5" name="Picture 4" descr="Diagram&#10;&#10;Description automatically generated">
            <a:extLst>
              <a:ext uri="{FF2B5EF4-FFF2-40B4-BE49-F238E27FC236}">
                <a16:creationId xmlns:a16="http://schemas.microsoft.com/office/drawing/2014/main" id="{02ABEB8B-020D-C92B-B8FE-A939098C565E}"/>
              </a:ext>
            </a:extLst>
          </p:cNvPr>
          <p:cNvPicPr>
            <a:picLocks noChangeAspect="1"/>
          </p:cNvPicPr>
          <p:nvPr/>
        </p:nvPicPr>
        <p:blipFill>
          <a:blip r:embed="rId2"/>
          <a:stretch>
            <a:fillRect/>
          </a:stretch>
        </p:blipFill>
        <p:spPr>
          <a:xfrm>
            <a:off x="7627326" y="1904622"/>
            <a:ext cx="4564674" cy="3262690"/>
          </a:xfrm>
          <a:prstGeom prst="rect">
            <a:avLst/>
          </a:prstGeom>
        </p:spPr>
      </p:pic>
    </p:spTree>
    <p:extLst>
      <p:ext uri="{BB962C8B-B14F-4D97-AF65-F5344CB8AC3E}">
        <p14:creationId xmlns:p14="http://schemas.microsoft.com/office/powerpoint/2010/main" val="418308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19215</TotalTime>
  <Words>1583</Words>
  <Application>Microsoft Macintosh PowerPoint</Application>
  <PresentationFormat>Widescreen</PresentationFormat>
  <Paragraphs>222</Paragraphs>
  <Slides>41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system-ui</vt:lpstr>
      <vt:lpstr>Arial</vt:lpstr>
      <vt:lpstr>Calibri</vt:lpstr>
      <vt:lpstr>Calibri Light</vt:lpstr>
      <vt:lpstr>Cambria Math</vt:lpstr>
      <vt:lpstr>Courier New</vt:lpstr>
      <vt:lpstr>Segoe UI</vt:lpstr>
      <vt:lpstr>Wingdings</vt:lpstr>
      <vt:lpstr>Office Theme</vt:lpstr>
      <vt:lpstr>PowerPoint Presentation</vt:lpstr>
      <vt:lpstr>Table of Contents</vt:lpstr>
      <vt:lpstr>What is mIF?</vt:lpstr>
      <vt:lpstr>Methods for Creating mIF</vt:lpstr>
      <vt:lpstr>Multiplexed imaging</vt:lpstr>
      <vt:lpstr>Data Structure</vt:lpstr>
      <vt:lpstr>Goals of mIF analysis</vt:lpstr>
      <vt:lpstr>Phenotype from marker</vt:lpstr>
      <vt:lpstr>Existing methods for cell phenotyping</vt:lpstr>
      <vt:lpstr>Paper 1: GammaGateR</vt:lpstr>
      <vt:lpstr>GammaGateR: a semiautomated approach</vt:lpstr>
      <vt:lpstr>Gamma mixture model estimation</vt:lpstr>
      <vt:lpstr>Comparison of mixtools and cfGMM in CD4</vt:lpstr>
      <vt:lpstr>PowerPoint Presentation</vt:lpstr>
      <vt:lpstr>Diagnostic Plot: Interactive Scatter Plot</vt:lpstr>
      <vt:lpstr>Diagnostic Plot: Individual Slide Histograms</vt:lpstr>
      <vt:lpstr>Compare model with different constraints</vt:lpstr>
      <vt:lpstr>Evaluation and analysis in Colon MAP data</vt:lpstr>
      <vt:lpstr>Colon MAP Overview</vt:lpstr>
      <vt:lpstr>GammaGateR accuracy in phenotyping</vt:lpstr>
      <vt:lpstr>Differences in tumor microenvironment between adenoma and SSL</vt:lpstr>
      <vt:lpstr>CD68+ Macrophage crowd SSL tumor cells</vt:lpstr>
      <vt:lpstr>Review: mIF Image Imputation</vt:lpstr>
      <vt:lpstr>Types of Missing data</vt:lpstr>
      <vt:lpstr>1. Missing Stains: pixN2N-HD</vt:lpstr>
      <vt:lpstr>What are GANs?</vt:lpstr>
      <vt:lpstr>pixN2N-HD</vt:lpstr>
      <vt:lpstr>2.1 Channel Imputation: 7-UP</vt:lpstr>
      <vt:lpstr>2.2 Channel Imputation: CyCIF Panel Reduction</vt:lpstr>
      <vt:lpstr>Potential Future Directions</vt:lpstr>
      <vt:lpstr>Issues with existing methods</vt:lpstr>
      <vt:lpstr>PowerPoint Presentation</vt:lpstr>
      <vt:lpstr>PowerPoint Presentation</vt:lpstr>
      <vt:lpstr>Future directions</vt:lpstr>
      <vt:lpstr>Reference</vt:lpstr>
      <vt:lpstr>Gamma mixture models</vt:lpstr>
      <vt:lpstr>PowerPoint Presentation</vt:lpstr>
      <vt:lpstr>The trick to closed-form gamma estimator3</vt:lpstr>
      <vt:lpstr>Comparing ML versus cf GMM</vt:lpstr>
      <vt:lpstr>PowerPoint Presentation</vt:lpstr>
      <vt:lpstr>Incorporating constraints on the mode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Robust Spatial Extent Inference with a Semiparametric Bootstrap</dc:title>
  <dc:creator>Simon Vandekar</dc:creator>
  <cp:lastModifiedBy>Xiong, Jiangmei</cp:lastModifiedBy>
  <cp:revision>120</cp:revision>
  <dcterms:created xsi:type="dcterms:W3CDTF">2019-05-10T15:57:55Z</dcterms:created>
  <dcterms:modified xsi:type="dcterms:W3CDTF">2023-09-19T00:53:50Z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92c8cef-6f2b-4af1-b4ac-d815ff795cd6_Enabled">
    <vt:lpwstr>true</vt:lpwstr>
  </property>
  <property fmtid="{D5CDD505-2E9C-101B-9397-08002B2CF9AE}" pid="3" name="MSIP_Label_792c8cef-6f2b-4af1-b4ac-d815ff795cd6_SetDate">
    <vt:lpwstr>2023-08-06T14:48:53Z</vt:lpwstr>
  </property>
  <property fmtid="{D5CDD505-2E9C-101B-9397-08002B2CF9AE}" pid="4" name="MSIP_Label_792c8cef-6f2b-4af1-b4ac-d815ff795cd6_Method">
    <vt:lpwstr>Standard</vt:lpwstr>
  </property>
  <property fmtid="{D5CDD505-2E9C-101B-9397-08002B2CF9AE}" pid="5" name="MSIP_Label_792c8cef-6f2b-4af1-b4ac-d815ff795cd6_Name">
    <vt:lpwstr>VUMC General</vt:lpwstr>
  </property>
  <property fmtid="{D5CDD505-2E9C-101B-9397-08002B2CF9AE}" pid="6" name="MSIP_Label_792c8cef-6f2b-4af1-b4ac-d815ff795cd6_SiteId">
    <vt:lpwstr>ef575030-1424-4ed8-b83c-12c533d879ab</vt:lpwstr>
  </property>
  <property fmtid="{D5CDD505-2E9C-101B-9397-08002B2CF9AE}" pid="7" name="MSIP_Label_792c8cef-6f2b-4af1-b4ac-d815ff795cd6_ActionId">
    <vt:lpwstr>01130e2f-4936-437e-969e-c0b6ff189ac4</vt:lpwstr>
  </property>
  <property fmtid="{D5CDD505-2E9C-101B-9397-08002B2CF9AE}" pid="8" name="MSIP_Label_792c8cef-6f2b-4af1-b4ac-d815ff795cd6_ContentBits">
    <vt:lpwstr>0</vt:lpwstr>
  </property>
</Properties>
</file>